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96"/>
  </p:notesMasterIdLst>
  <p:handoutMasterIdLst>
    <p:handoutMasterId r:id="rId97"/>
  </p:handoutMasterIdLst>
  <p:sldIdLst>
    <p:sldId id="256" r:id="rId2"/>
    <p:sldId id="407" r:id="rId3"/>
    <p:sldId id="310" r:id="rId4"/>
    <p:sldId id="308" r:id="rId5"/>
    <p:sldId id="416" r:id="rId6"/>
    <p:sldId id="417" r:id="rId7"/>
    <p:sldId id="418" r:id="rId8"/>
    <p:sldId id="419" r:id="rId9"/>
    <p:sldId id="420" r:id="rId10"/>
    <p:sldId id="421" r:id="rId11"/>
    <p:sldId id="424" r:id="rId12"/>
    <p:sldId id="425" r:id="rId13"/>
    <p:sldId id="429" r:id="rId14"/>
    <p:sldId id="430" r:id="rId15"/>
    <p:sldId id="431" r:id="rId16"/>
    <p:sldId id="433" r:id="rId17"/>
    <p:sldId id="434" r:id="rId18"/>
    <p:sldId id="435" r:id="rId19"/>
    <p:sldId id="436" r:id="rId20"/>
    <p:sldId id="437" r:id="rId21"/>
    <p:sldId id="438" r:id="rId22"/>
    <p:sldId id="439" r:id="rId23"/>
    <p:sldId id="440" r:id="rId24"/>
    <p:sldId id="441" r:id="rId25"/>
    <p:sldId id="442" r:id="rId26"/>
    <p:sldId id="443" r:id="rId27"/>
    <p:sldId id="444" r:id="rId28"/>
    <p:sldId id="445" r:id="rId29"/>
    <p:sldId id="446" r:id="rId30"/>
    <p:sldId id="447" r:id="rId31"/>
    <p:sldId id="448" r:id="rId32"/>
    <p:sldId id="449" r:id="rId33"/>
    <p:sldId id="450" r:id="rId34"/>
    <p:sldId id="451" r:id="rId35"/>
    <p:sldId id="452" r:id="rId36"/>
    <p:sldId id="453" r:id="rId37"/>
    <p:sldId id="454" r:id="rId38"/>
    <p:sldId id="455" r:id="rId39"/>
    <p:sldId id="456" r:id="rId40"/>
    <p:sldId id="457" r:id="rId41"/>
    <p:sldId id="458" r:id="rId42"/>
    <p:sldId id="460" r:id="rId43"/>
    <p:sldId id="461" r:id="rId44"/>
    <p:sldId id="463" r:id="rId45"/>
    <p:sldId id="464" r:id="rId46"/>
    <p:sldId id="401" r:id="rId47"/>
    <p:sldId id="402" r:id="rId48"/>
    <p:sldId id="388" r:id="rId49"/>
    <p:sldId id="403" r:id="rId50"/>
    <p:sldId id="404" r:id="rId51"/>
    <p:sldId id="330" r:id="rId52"/>
    <p:sldId id="389" r:id="rId53"/>
    <p:sldId id="390" r:id="rId54"/>
    <p:sldId id="405" r:id="rId55"/>
    <p:sldId id="392" r:id="rId56"/>
    <p:sldId id="335" r:id="rId57"/>
    <p:sldId id="336" r:id="rId58"/>
    <p:sldId id="465" r:id="rId59"/>
    <p:sldId id="466" r:id="rId60"/>
    <p:sldId id="338" r:id="rId61"/>
    <p:sldId id="467" r:id="rId62"/>
    <p:sldId id="342" r:id="rId63"/>
    <p:sldId id="468" r:id="rId64"/>
    <p:sldId id="345" r:id="rId65"/>
    <p:sldId id="346" r:id="rId66"/>
    <p:sldId id="347" r:id="rId67"/>
    <p:sldId id="348" r:id="rId68"/>
    <p:sldId id="349" r:id="rId69"/>
    <p:sldId id="394" r:id="rId70"/>
    <p:sldId id="395" r:id="rId71"/>
    <p:sldId id="396" r:id="rId72"/>
    <p:sldId id="350" r:id="rId73"/>
    <p:sldId id="351" r:id="rId74"/>
    <p:sldId id="352" r:id="rId75"/>
    <p:sldId id="353" r:id="rId76"/>
    <p:sldId id="406" r:id="rId77"/>
    <p:sldId id="355" r:id="rId78"/>
    <p:sldId id="356" r:id="rId79"/>
    <p:sldId id="357" r:id="rId80"/>
    <p:sldId id="358" r:id="rId81"/>
    <p:sldId id="359" r:id="rId82"/>
    <p:sldId id="360" r:id="rId83"/>
    <p:sldId id="409" r:id="rId84"/>
    <p:sldId id="410" r:id="rId85"/>
    <p:sldId id="411" r:id="rId86"/>
    <p:sldId id="412" r:id="rId87"/>
    <p:sldId id="413" r:id="rId88"/>
    <p:sldId id="414" r:id="rId89"/>
    <p:sldId id="415" r:id="rId90"/>
    <p:sldId id="361" r:id="rId91"/>
    <p:sldId id="363" r:id="rId92"/>
    <p:sldId id="362" r:id="rId93"/>
    <p:sldId id="365" r:id="rId94"/>
    <p:sldId id="371" r:id="rId95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72E"/>
    <a:srgbClr val="022D9B"/>
    <a:srgbClr val="5CC5FF"/>
    <a:srgbClr val="4ABEFF"/>
    <a:srgbClr val="152E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9822" autoAdjust="0"/>
    <p:restoredTop sz="90871" autoAdjust="0"/>
  </p:normalViewPr>
  <p:slideViewPr>
    <p:cSldViewPr>
      <p:cViewPr>
        <p:scale>
          <a:sx n="100" d="100"/>
          <a:sy n="100" d="100"/>
        </p:scale>
        <p:origin x="-1158" y="19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152" d="100"/>
          <a:sy n="152" d="100"/>
        </p:scale>
        <p:origin x="-3832" y="-11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viewProps" Target="viewProps.xml"/><Relationship Id="rId10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presProps" Target="presProps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Verdana" charset="0"/>
              </a:defRPr>
            </a:lvl1pPr>
          </a:lstStyle>
          <a:p>
            <a:fld id="{19324905-4586-9849-B0CB-EDE86AB94449}" type="slidenum">
              <a:rPr lang="en-US"/>
              <a:pPr/>
              <a:t>‹#›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933292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Verdana" charset="0"/>
              </a:defRPr>
            </a:lvl1pPr>
          </a:lstStyle>
          <a:p>
            <a:endParaRPr 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Verdana" charset="0"/>
              </a:defRPr>
            </a:lvl1pPr>
          </a:lstStyle>
          <a:p>
            <a:endParaRPr lang="en-US"/>
          </a:p>
        </p:txBody>
      </p:sp>
      <p:sp>
        <p:nvSpPr>
          <p:cNvPr id="51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Verdana" charset="0"/>
              </a:defRPr>
            </a:lvl1pPr>
          </a:lstStyle>
          <a:p>
            <a:endParaRPr lang="en-US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Verdana" charset="0"/>
              </a:defRPr>
            </a:lvl1pPr>
          </a:lstStyle>
          <a:p>
            <a:fld id="{CFC947A3-E2F4-9B43-B61C-6E4B4875161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57205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Verdana" charset="0"/>
        <a:ea typeface="ＭＳ Ｐゴシック" charset="0"/>
        <a:cs typeface="ＭＳ Ｐゴシック" charset="0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Verdana" charset="0"/>
        <a:ea typeface="ＭＳ Ｐゴシック" charset="0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Verdana" charset="0"/>
        <a:ea typeface="ＭＳ Ｐゴシック" charset="0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Verdana" charset="0"/>
        <a:ea typeface="ＭＳ Ｐゴシック" charset="0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Verdana" charset="0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Long </a:t>
            </a:r>
            <a:r>
              <a:rPr lang="en-US" dirty="0" err="1" smtClean="0"/>
              <a:t>nVidia</a:t>
            </a:r>
            <a:r>
              <a:rPr lang="en-US" baseline="0" dirty="0" smtClean="0"/>
              <a:t> is better than so many quant trades 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47A3-E2F4-9B43-B61C-6E4B48751614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48987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47A3-E2F4-9B43-B61C-6E4B48751614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2855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47A3-E2F4-9B43-B61C-6E4B48751614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2855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47A3-E2F4-9B43-B61C-6E4B48751614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2855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47A3-E2F4-9B43-B61C-6E4B48751614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2855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47A3-E2F4-9B43-B61C-6E4B48751614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2855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47A3-E2F4-9B43-B61C-6E4B48751614}" type="slidenum">
              <a:rPr lang="en-US" smtClean="0"/>
              <a:pPr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2855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47A3-E2F4-9B43-B61C-6E4B48751614}" type="slidenum">
              <a:rPr lang="en-US" smtClean="0"/>
              <a:pPr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7848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47A3-E2F4-9B43-B61C-6E4B48751614}" type="slidenum">
              <a:rPr lang="en-US" smtClean="0"/>
              <a:pPr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78485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47A3-E2F4-9B43-B61C-6E4B48751614}" type="slidenum">
              <a:rPr lang="en-US" smtClean="0"/>
              <a:pPr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78485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47A3-E2F4-9B43-B61C-6E4B48751614}" type="slidenum">
              <a:rPr lang="en-US" smtClean="0"/>
              <a:pPr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7848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Long </a:t>
            </a:r>
            <a:r>
              <a:rPr lang="en-US" dirty="0" err="1" smtClean="0"/>
              <a:t>nVidia</a:t>
            </a:r>
            <a:r>
              <a:rPr lang="en-US" baseline="0" dirty="0" smtClean="0"/>
              <a:t> is better than so many quant trades 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47A3-E2F4-9B43-B61C-6E4B48751614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489873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47A3-E2F4-9B43-B61C-6E4B48751614}" type="slidenum">
              <a:rPr lang="en-US" smtClean="0"/>
              <a:pPr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78485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47A3-E2F4-9B43-B61C-6E4B48751614}" type="slidenum">
              <a:rPr lang="en-US" smtClean="0"/>
              <a:pPr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2855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Ask why taking log – because the asymmetry of +</a:t>
            </a:r>
            <a:r>
              <a:rPr lang="en-US" dirty="0" err="1" smtClean="0"/>
              <a:t>ve</a:t>
            </a:r>
            <a:r>
              <a:rPr lang="en-US" dirty="0" smtClean="0"/>
              <a:t> and –</a:t>
            </a:r>
            <a:r>
              <a:rPr lang="en-US" dirty="0" err="1" smtClean="0"/>
              <a:t>ve</a:t>
            </a:r>
            <a:r>
              <a:rPr lang="en-US" dirty="0" smtClean="0"/>
              <a:t> ratio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47A3-E2F4-9B43-B61C-6E4B48751614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2203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Ask why taking log – because the asymmetry of +</a:t>
            </a:r>
            <a:r>
              <a:rPr lang="en-US" dirty="0" err="1" smtClean="0"/>
              <a:t>ve</a:t>
            </a:r>
            <a:r>
              <a:rPr lang="en-US" dirty="0" smtClean="0"/>
              <a:t> and –</a:t>
            </a:r>
            <a:r>
              <a:rPr lang="en-US" dirty="0" err="1" smtClean="0"/>
              <a:t>ve</a:t>
            </a:r>
            <a:r>
              <a:rPr lang="en-US" dirty="0" smtClean="0"/>
              <a:t> ratio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47A3-E2F4-9B43-B61C-6E4B48751614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2203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e.g. People over worry about the typhoon coming and insurance stocks</a:t>
            </a:r>
            <a:r>
              <a:rPr lang="en-US" baseline="0" dirty="0" smtClean="0"/>
              <a:t> are too over-sold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47A3-E2F4-9B43-B61C-6E4B48751614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7573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e.g. People over worry about the typhoon coming and insurance stocks</a:t>
            </a:r>
            <a:r>
              <a:rPr lang="en-US" baseline="0" dirty="0" smtClean="0"/>
              <a:t> are too over-sold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47A3-E2F4-9B43-B61C-6E4B48751614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7573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Corpus, Treebank:</a:t>
            </a:r>
            <a:r>
              <a:rPr lang="en-US" baseline="0" dirty="0" smtClean="0"/>
              <a:t> manually prepare a lot data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47A3-E2F4-9B43-B61C-6E4B48751614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7848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47A3-E2F4-9B43-B61C-6E4B48751614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2855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47A3-E2F4-9B43-B61C-6E4B48751614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2855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DESIGN_B_final-02-03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3" y="-7456"/>
            <a:ext cx="9141027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96144" y="2852936"/>
            <a:ext cx="6332240" cy="1107554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96144" y="4077072"/>
            <a:ext cx="6116216" cy="1944216"/>
          </a:xfrm>
        </p:spPr>
        <p:txBody>
          <a:bodyPr/>
          <a:lstStyle>
            <a:lvl1pPr marL="0" indent="0" algn="l">
              <a:buNone/>
              <a:defRPr sz="2600">
                <a:solidFill>
                  <a:srgbClr val="152E82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/>
            </a:lvl1pPr>
          </a:lstStyle>
          <a:p>
            <a:fld id="{5DD0A2D2-7EFB-5840-AF99-D605BC1B2F97}" type="slidenum">
              <a:rPr lang="en-US"/>
              <a:pPr/>
              <a:t>‹#›</a:t>
            </a:fld>
            <a:endParaRPr lang="en-US" sz="1400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3024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ESIGN_B_final-04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772" y="-15404"/>
            <a:ext cx="9177536" cy="688315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332656"/>
            <a:ext cx="8668072" cy="1143000"/>
          </a:xfrm>
        </p:spPr>
        <p:txBody>
          <a:bodyPr/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23528" y="1556792"/>
            <a:ext cx="8668072" cy="475942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‹#›</a:t>
            </a:fld>
            <a:endParaRPr lang="en-US" sz="1400" dirty="0">
              <a:latin typeface="Arial" charset="0"/>
            </a:endParaRPr>
          </a:p>
        </p:txBody>
      </p:sp>
      <p:pic>
        <p:nvPicPr>
          <p:cNvPr id="10" name="Picture 9" descr="business_PPT_slogan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19" y="6453336"/>
            <a:ext cx="8064897" cy="312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6013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DESIGN_B_final-04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772" y="-15404"/>
            <a:ext cx="9177536" cy="6883152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972300" y="381000"/>
            <a:ext cx="2019300" cy="5791200"/>
          </a:xfrm>
        </p:spPr>
        <p:txBody>
          <a:bodyPr vert="eaVert"/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381000"/>
            <a:ext cx="5905500" cy="5791200"/>
          </a:xfrm>
        </p:spPr>
        <p:txBody>
          <a:bodyPr vert="eaVert"/>
          <a:lstStyle>
            <a:lvl1pPr>
              <a:defRPr sz="260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‹#›</a:t>
            </a:fld>
            <a:endParaRPr lang="en-US" sz="1400" dirty="0">
              <a:latin typeface="Arial" charset="0"/>
            </a:endParaRPr>
          </a:p>
        </p:txBody>
      </p:sp>
      <p:pic>
        <p:nvPicPr>
          <p:cNvPr id="9" name="Picture 8" descr="business_PPT_slogan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19" y="6453336"/>
            <a:ext cx="8064897" cy="312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1224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ESIGN_B_final-04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772" y="-15404"/>
            <a:ext cx="9177536" cy="6883152"/>
          </a:xfrm>
          <a:prstGeom prst="rect">
            <a:avLst/>
          </a:prstGeom>
        </p:spPr>
      </p:pic>
      <p:sp>
        <p:nvSpPr>
          <p:cNvPr id="3" name="Chart Placeholder 2"/>
          <p:cNvSpPr>
            <a:spLocks noGrp="1"/>
          </p:cNvSpPr>
          <p:nvPr>
            <p:ph type="chart" idx="1"/>
          </p:nvPr>
        </p:nvSpPr>
        <p:spPr>
          <a:xfrm>
            <a:off x="251520" y="1700808"/>
            <a:ext cx="8740080" cy="4536504"/>
          </a:xfrm>
        </p:spPr>
        <p:txBody>
          <a:bodyPr/>
          <a:lstStyle/>
          <a:p>
            <a:r>
              <a:rPr lang="en-US" smtClean="0"/>
              <a:t>Click icon to add chart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512" y="692696"/>
            <a:ext cx="5256584" cy="854968"/>
          </a:xfrm>
        </p:spPr>
        <p:txBody>
          <a:bodyPr/>
          <a:lstStyle>
            <a:lvl1pPr>
              <a:defRPr sz="2200">
                <a:solidFill>
                  <a:srgbClr val="152E8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‹#›</a:t>
            </a:fld>
            <a:endParaRPr lang="en-US" sz="1400" dirty="0">
              <a:latin typeface="Arial" charset="0"/>
            </a:endParaRPr>
          </a:p>
        </p:txBody>
      </p:sp>
      <p:pic>
        <p:nvPicPr>
          <p:cNvPr id="9" name="Picture 8" descr="business_PPT_slogan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19" y="6453336"/>
            <a:ext cx="8064897" cy="312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920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ESIGN_B_final-03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55776" y="1412776"/>
            <a:ext cx="6264696" cy="4752528"/>
          </a:xfrm>
        </p:spPr>
        <p:txBody>
          <a:bodyPr/>
          <a:lstStyle>
            <a:lvl1pPr>
              <a:defRPr sz="2700"/>
            </a:lvl1pPr>
            <a:lvl2pPr>
              <a:defRPr sz="2400"/>
            </a:lvl2pPr>
            <a:lvl3pPr>
              <a:defRPr sz="2300"/>
            </a:lvl3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55776" y="0"/>
            <a:ext cx="6264696" cy="1224136"/>
          </a:xfrm>
        </p:spPr>
        <p:txBody>
          <a:bodyPr/>
          <a:lstStyle>
            <a:lvl1pPr>
              <a:defRPr sz="2800">
                <a:solidFill>
                  <a:srgbClr val="152E8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‹#›</a:t>
            </a:fld>
            <a:endParaRPr lang="en-US" sz="1400" dirty="0">
              <a:latin typeface="Arial" charset="0"/>
            </a:endParaRPr>
          </a:p>
        </p:txBody>
      </p:sp>
      <p:pic>
        <p:nvPicPr>
          <p:cNvPr id="5" name="Picture 4" descr="business_PPT_slogan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19" y="6453336"/>
            <a:ext cx="8064897" cy="312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6146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DESIGN_B_final-02-02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3" y="0"/>
            <a:ext cx="9141027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3645024"/>
            <a:ext cx="6480720" cy="2376263"/>
          </a:xfrm>
        </p:spPr>
        <p:txBody>
          <a:bodyPr anchor="t"/>
          <a:lstStyle>
            <a:lvl1pPr algn="l">
              <a:lnSpc>
                <a:spcPct val="90000"/>
              </a:lnSpc>
              <a:defRPr sz="3200" b="0" cap="none">
                <a:solidFill>
                  <a:srgbClr val="022D9B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47664" y="2564904"/>
            <a:ext cx="6480720" cy="1008112"/>
          </a:xfrm>
        </p:spPr>
        <p:txBody>
          <a:bodyPr anchor="b"/>
          <a:lstStyle>
            <a:lvl1pPr marL="0" indent="0">
              <a:buNone/>
              <a:defRPr sz="2000">
                <a:solidFill>
                  <a:srgbClr val="022D9B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543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302B3540-29DB-9849-B58B-883D2E76A773}" type="slidenum">
              <a:rPr lang="en-US" smtClean="0"/>
              <a:pPr/>
              <a:t>‹#›</a:t>
            </a:fld>
            <a:endParaRPr lang="en-US" sz="1400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16259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ESIGN_B_final-04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772" y="-25152"/>
            <a:ext cx="9177536" cy="688315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23528" y="1916832"/>
            <a:ext cx="4032448" cy="43924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99992" y="1916832"/>
            <a:ext cx="4347592" cy="43924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476672"/>
            <a:ext cx="8077200" cy="1143000"/>
          </a:xfrm>
        </p:spPr>
        <p:txBody>
          <a:bodyPr/>
          <a:lstStyle>
            <a:lvl1pPr>
              <a:defRPr sz="2800">
                <a:solidFill>
                  <a:srgbClr val="152E8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‹#›</a:t>
            </a:fld>
            <a:endParaRPr lang="en-US" sz="1400" dirty="0">
              <a:latin typeface="Arial" charset="0"/>
            </a:endParaRPr>
          </a:p>
        </p:txBody>
      </p:sp>
      <p:pic>
        <p:nvPicPr>
          <p:cNvPr id="9" name="Picture 8" descr="business_PPT_slogan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19" y="6453336"/>
            <a:ext cx="8064897" cy="312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924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ESIGN_B_final-04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772" y="-25152"/>
            <a:ext cx="9177536" cy="688315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840" y="476672"/>
            <a:ext cx="8229600" cy="1143000"/>
          </a:xfrm>
        </p:spPr>
        <p:txBody>
          <a:bodyPr/>
          <a:lstStyle>
            <a:lvl1pPr>
              <a:defRPr sz="2800">
                <a:solidFill>
                  <a:srgbClr val="152E8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3528" y="1916832"/>
            <a:ext cx="4040188" cy="7620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23528" y="2678931"/>
            <a:ext cx="4040188" cy="3486373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08749" y="1916832"/>
            <a:ext cx="4041775" cy="7620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08749" y="2678931"/>
            <a:ext cx="4041775" cy="3486373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‹#›</a:t>
            </a:fld>
            <a:endParaRPr lang="en-US" sz="1400" dirty="0">
              <a:latin typeface="Arial" charset="0"/>
            </a:endParaRPr>
          </a:p>
        </p:txBody>
      </p:sp>
      <p:pic>
        <p:nvPicPr>
          <p:cNvPr id="13" name="Picture 12" descr="business_PPT_slogan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19" y="6453336"/>
            <a:ext cx="8064897" cy="312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1739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ESIGN_B_final-04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772" y="-25152"/>
            <a:ext cx="9177536" cy="688315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-26516"/>
            <a:ext cx="8077200" cy="1143000"/>
          </a:xfrm>
        </p:spPr>
        <p:txBody>
          <a:bodyPr/>
          <a:lstStyle>
            <a:lvl1pPr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‹#›</a:t>
            </a:fld>
            <a:endParaRPr lang="en-US" sz="1400" dirty="0">
              <a:latin typeface="Arial" charset="0"/>
            </a:endParaRPr>
          </a:p>
        </p:txBody>
      </p:sp>
      <p:pic>
        <p:nvPicPr>
          <p:cNvPr id="7" name="Picture 6" descr="business_PPT_slogan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19" y="6453336"/>
            <a:ext cx="8064897" cy="312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3733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ESIGN_B_final-04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772" y="-25152"/>
            <a:ext cx="9177536" cy="6883152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‹#›</a:t>
            </a:fld>
            <a:endParaRPr lang="en-US" sz="1400" dirty="0">
              <a:latin typeface="Arial" charset="0"/>
            </a:endParaRPr>
          </a:p>
        </p:txBody>
      </p:sp>
      <p:pic>
        <p:nvPicPr>
          <p:cNvPr id="7" name="Picture 6" descr="business_PPT_slogan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19" y="6453336"/>
            <a:ext cx="8064897" cy="312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1704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ESIGN_B_final-04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772" y="-25152"/>
            <a:ext cx="9177536" cy="688315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23928" y="404664"/>
            <a:ext cx="4968552" cy="5853113"/>
          </a:xfrm>
        </p:spPr>
        <p:txBody>
          <a:bodyPr/>
          <a:lstStyle>
            <a:lvl1pPr>
              <a:defRPr sz="28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1520" y="2132856"/>
            <a:ext cx="3528392" cy="410445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836712"/>
            <a:ext cx="3528392" cy="1162050"/>
          </a:xfrm>
        </p:spPr>
        <p:txBody>
          <a:bodyPr/>
          <a:lstStyle>
            <a:lvl1pPr algn="l">
              <a:defRPr sz="2000" b="0">
                <a:solidFill>
                  <a:srgbClr val="152E8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‹#›</a:t>
            </a:fld>
            <a:endParaRPr lang="en-US" sz="1400" dirty="0">
              <a:latin typeface="Arial" charset="0"/>
            </a:endParaRPr>
          </a:p>
        </p:txBody>
      </p:sp>
      <p:pic>
        <p:nvPicPr>
          <p:cNvPr id="11" name="Picture 10" descr="business_PPT_slogan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19" y="6453336"/>
            <a:ext cx="8064897" cy="312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8162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ESIGN_B_final-04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772" y="-15404"/>
            <a:ext cx="9177536" cy="688315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8536" y="5024537"/>
            <a:ext cx="7993904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38536" y="836712"/>
            <a:ext cx="7993904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8536" y="5581527"/>
            <a:ext cx="7993904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‹#›</a:t>
            </a:fld>
            <a:endParaRPr lang="en-US" sz="1400" dirty="0">
              <a:latin typeface="Arial" charset="0"/>
            </a:endParaRPr>
          </a:p>
        </p:txBody>
      </p:sp>
      <p:pic>
        <p:nvPicPr>
          <p:cNvPr id="10" name="Picture 9" descr="business_PPT_slogan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19" y="6453336"/>
            <a:ext cx="8064897" cy="312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0867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19336" y="397024"/>
            <a:ext cx="8429128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95536" y="1844824"/>
            <a:ext cx="8352928" cy="434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578768" y="6525344"/>
            <a:ext cx="1905000" cy="360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endParaRPr lang="en-US" dirty="0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4712" y="6525344"/>
            <a:ext cx="504056" cy="360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fld id="{B9D5C80D-9CA5-F142-8586-263522C565B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2"/>
          </a:solidFill>
          <a:latin typeface="Arial"/>
          <a:ea typeface="+mj-ea"/>
          <a:cs typeface="Arial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2"/>
          </a:solidFill>
          <a:latin typeface="Verdana" charset="0"/>
          <a:ea typeface="ＭＳ Ｐゴシック" charset="0"/>
          <a:cs typeface="ＭＳ Ｐゴシック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2"/>
          </a:solidFill>
          <a:latin typeface="Verdana" charset="0"/>
          <a:ea typeface="ＭＳ Ｐゴシック" charset="0"/>
          <a:cs typeface="ＭＳ Ｐゴシック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2"/>
          </a:solidFill>
          <a:latin typeface="Verdana" charset="0"/>
          <a:ea typeface="ＭＳ Ｐゴシック" charset="0"/>
          <a:cs typeface="ＭＳ Ｐゴシック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2"/>
          </a:solidFill>
          <a:latin typeface="Verdana" charset="0"/>
          <a:ea typeface="ＭＳ Ｐゴシック" charset="0"/>
          <a:cs typeface="ＭＳ Ｐゴシック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2"/>
          </a:solidFill>
          <a:latin typeface="Verdana" charset="0"/>
          <a:ea typeface="ＭＳ Ｐゴシック" charset="0"/>
          <a:cs typeface="ＭＳ Ｐゴシック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2"/>
          </a:solidFill>
          <a:latin typeface="Verdana" charset="0"/>
          <a:ea typeface="ＭＳ Ｐゴシック" charset="0"/>
          <a:cs typeface="ＭＳ Ｐゴシック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2"/>
          </a:solidFill>
          <a:latin typeface="Verdana" charset="0"/>
          <a:ea typeface="ＭＳ Ｐゴシック" charset="0"/>
          <a:cs typeface="ＭＳ Ｐゴシック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2"/>
          </a:solidFill>
          <a:latin typeface="Verdana" charset="0"/>
          <a:ea typeface="ＭＳ Ｐゴシック" charset="0"/>
          <a:cs typeface="ＭＳ Ｐゴシック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defRPr sz="28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578CDA"/>
        </a:buClr>
        <a:buFont typeface="Times" charset="0"/>
        <a:buChar char="•"/>
        <a:defRPr sz="26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578CDA"/>
        </a:buClr>
        <a:buFont typeface="Wingdings" charset="0"/>
        <a:buChar char="§"/>
        <a:defRPr sz="24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578CDA"/>
        </a:buClr>
        <a:buChar char="–"/>
        <a:defRPr sz="20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578CDA"/>
        </a:buClr>
        <a:buChar char="»"/>
        <a:defRPr sz="20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578CDA"/>
        </a:buClr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578CDA"/>
        </a:buClr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578CDA"/>
        </a:buClr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578CDA"/>
        </a:buClr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24.png"/><Relationship Id="rId4" Type="http://schemas.openxmlformats.org/officeDocument/2006/relationships/hyperlink" Target="https://easyhashing.com/en/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kex.com.hk/eng/ods/historicalDataProfile.aspx?ProductID=M6s7H%2bJhWoOfQkr111yZ/PEg6gBlQ2ZiUcCzdLSa3Kk%3d&amp;SchemeID=d%2bgcn6cEg4i/6gexGK4OEjWRzfkowGHd04oP46In90U%3d" TargetMode="External"/><Relationship Id="rId2" Type="http://schemas.openxmlformats.org/officeDocument/2006/relationships/hyperlink" Target="https://www.hkex.com.hk/eng/ods/historicalData.aspx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hkex.com.hk/eng/ods/historicalDataProfile.aspx?ProductID=fLl/7V5g00AzzCUIEdf%2bHfGwxobHiE/rPKkkClvXhnY%3d&amp;SchemeID=d%2bgcn6cEg4i/6gexGK4OEjWRzfkowGHd04oP46In90U%3d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raw.githubusercontent.com/kenwkliu/ideas/master/colab/data/mast_mb_20140401.csv" TargetMode="External"/><Relationship Id="rId2" Type="http://schemas.openxmlformats.org/officeDocument/2006/relationships/image" Target="../media/image28.tmp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s://github.com/kenwkliu/ideas/blob/master/colab/data/700-rawTicks.csv" TargetMode="Externa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github.com/kenwkliu/ideas/blob/master/colab/data/700-orderBook.csv" TargetMode="Externa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linkedin.com/in/ken-liu-76b11575/" TargetMode="External"/><Relationship Id="rId3" Type="http://schemas.openxmlformats.org/officeDocument/2006/relationships/image" Target="../media/image7.jpeg"/><Relationship Id="rId7" Type="http://schemas.openxmlformats.org/officeDocument/2006/relationships/hyperlink" Target="mailto:wkliu_x@yahoo.com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jpeg"/><Relationship Id="rId4" Type="http://schemas.openxmlformats.org/officeDocument/2006/relationships/image" Target="../media/image8.jpeg"/><Relationship Id="rId9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s://medium.com/@urvashilluniya/why-data-normalization-is-necessary-for-machine-learning-models-681b65a05029" TargetMode="Externa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github/kenwkliu/ideas/blob/master/colab/OrderBookMachineLearning.ipynb" TargetMode="Externa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hyperlink" Target="https://www.youtube.com/watch?v=3liCbRZPrZA" TargetMode="Externa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ath.ust.hk/~maling/Project/Report-2.docx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github/kenwkliu/ideas/blob/master/colab/SentimentTrading.ipynb" TargetMode="External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apps.sfc.hk/edistributionWeb/gateway/EN/news-and-announcements/news/enforcement-news/doc?refNo=21PR19" TargetMode="Externa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nlp.stanford.edu/sentiment/treebank.html" TargetMode="External"/><Relationship Id="rId4" Type="http://schemas.openxmlformats.org/officeDocument/2006/relationships/hyperlink" Target="https://colab.research.google.com/github/kenwkliu/ideas/blob/master/colab/NLP.ipynb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pr.org/sections/therecord/2018/05/23/613692526/thanks-to-ai-a-3rd-person-is-arrested-following-a-pop-superstars-concert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://projector.tensorflow.org/" TargetMode="External"/><Relationship Id="rId4" Type="http://schemas.openxmlformats.org/officeDocument/2006/relationships/hyperlink" Target="https://colab.research.google.com/github/kenwkliu/ideas/blob/master/colab/Word2Vec.ipynb" TargetMode="Externa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John_Rupert_Firth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jalammar.github.io/illustrated-word2vec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towardsdatascience.com/gender-bias-word-embeddings-76d9806a0e17" TargetMode="Externa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hyperlink" Target="https://ai.tencent.com/ailab/nlp/embedding.html" TargetMode="Externa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hyperlink" Target="https://mattmazur.com/2015/03/17/a-step-by-step-backpropagation-example/" TargetMode="Externa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hyperlink" Target="https://colab.research.google.com/github/kenwkliu/ideas/blob/master/colab/MNIST.ipynb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2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ired.com/2015/03/orbital-insight/" TargetMode="External"/><Relationship Id="rId2" Type="http://schemas.openxmlformats.org/officeDocument/2006/relationships/hyperlink" Target="https://orbitalinsight.com/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4.jpe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securitytoday.com/articles/2019/10/10/california-to-become-third-state-to-ban-facial-recognition-software-in-police-body-cameras.aspx" TargetMode="External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technologyreview.com/2020/06/26/1004500/a-new-us-bill-would-ban-the-police-use-of-facial-recognition/" TargetMode="Externa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hyperlink" Target="https://technology.inquirer.net/97106/with-painted-faces-artists-fight-facial-recognition-tech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0.jpeg"/><Relationship Id="rId5" Type="http://schemas.openxmlformats.org/officeDocument/2006/relationships/image" Target="../media/image79.png"/><Relationship Id="rId4" Type="http://schemas.openxmlformats.org/officeDocument/2006/relationships/hyperlink" Target="https://qz.com/1356503/how-to-dodge-wechats-image-censorship-according-to-citizen-lab/" TargetMode="Externa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usinessinsider.com/china-says-new-surveillance-tech-can-id-people-from-their-walk-2018-11" TargetMode="External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3.jpe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gif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e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1.gif"/><Relationship Id="rId4" Type="http://schemas.openxmlformats.org/officeDocument/2006/relationships/hyperlink" Target="https://cs.stanford.edu/people/karpathy/convnetjs/demo/rldemo.html" TargetMode="Externa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colab.research.google.com/github/kenwkliu/ideas/blob/master/colab/RL-Breakout.ipynb" TargetMode="External"/><Relationship Id="rId4" Type="http://schemas.openxmlformats.org/officeDocument/2006/relationships/image" Target="../media/image95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912.10944.pdf" TargetMode="External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colab.research.google.com/github/kenwkliu/ideas/blob/master/colab/RL-Breakout.ipynb" TargetMode="Externa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hyperlink" Target="https://toolbox.google.com/datasetsearch" TargetMode="External"/><Relationship Id="rId7" Type="http://schemas.openxmlformats.org/officeDocument/2006/relationships/hyperlink" Target="https://www.datafarm.co/" TargetMode="External"/><Relationship Id="rId2" Type="http://schemas.openxmlformats.org/officeDocument/2006/relationships/hyperlink" Target="https://www.kaggle.com/datasets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mturk.com/" TargetMode="External"/><Relationship Id="rId5" Type="http://schemas.openxmlformats.org/officeDocument/2006/relationships/hyperlink" Target="https://theinitium.com/article/20180522-mainland-data-annotator/" TargetMode="External"/><Relationship Id="rId4" Type="http://schemas.openxmlformats.org/officeDocument/2006/relationships/hyperlink" Target="https://registry.opendata.aws/" TargetMode="Externa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hyperlink" Target="http://www.smallake.kr/wp-content/uploads/2017/08/Active-Learning-in-Trading-Algorithms.pdf" TargetMode="External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jpe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hkma.gov.hk/media/eng/doc/key-information/guidelines-and-circular/2019/20191101e1.pdf" TargetMode="External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tmp"/><Relationship Id="rId2" Type="http://schemas.openxmlformats.org/officeDocument/2006/relationships/hyperlink" Target="https://www.hkex.com.hk/vcm/en/index.htm" TargetMode="External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fc.hk/edistributionWeb/gateway/EN/news-and-announcements/news/doc?refNo=18PR12" TargetMode="External"/><Relationship Id="rId2" Type="http://schemas.openxmlformats.org/officeDocument/2006/relationships/hyperlink" Target="https://www.sfc.hk/edistributionWeb/gateway/EN/news-and-announcements/news/doc?refNo=13PR35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sfc.hk/edistributionWeb/gateway/EN/news-and-announcements/news/doc?refNo=18PR14" TargetMode="Externa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hyperlink" Target="https://medium.com/a-dose-of-curiosity/how-does-the-i-am-not-a-robot-checkbox-work-c24d426a82a1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gif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jpeg"/><Relationship Id="rId3" Type="http://schemas.openxmlformats.org/officeDocument/2006/relationships/hyperlink" Target="https://talktotransformer.com/" TargetMode="External"/><Relationship Id="rId7" Type="http://schemas.openxmlformats.org/officeDocument/2006/relationships/hyperlink" Target="https://ideasai.net/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openai.com/blog/openai-api/" TargetMode="External"/><Relationship Id="rId5" Type="http://schemas.openxmlformats.org/officeDocument/2006/relationships/hyperlink" Target="https://openai.com/blog/better-language-models/" TargetMode="External"/><Relationship Id="rId4" Type="http://schemas.openxmlformats.org/officeDocument/2006/relationships/hyperlink" Target="https://leemeng.tw/gpt2-language-model-generate-chinese-jing-yong-novels.html" TargetMode="Externa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hyperlink" Target="https://machinelearningmastery.com/impressive-applications-of-generative-adversarial-networks/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7.png"/><Relationship Id="rId5" Type="http://schemas.openxmlformats.org/officeDocument/2006/relationships/hyperlink" Target="https://syncedreview.com/2019/08/29/ai-creates-fashion-models-with-custom-outfits-and-poses/" TargetMode="External"/><Relationship Id="rId4" Type="http://schemas.openxmlformats.org/officeDocument/2006/relationships/hyperlink" Target="https://www.whichfaceisreal.com/" TargetMode="Externa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3Cs11fvx5jI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8.jpe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ikitribune.com/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theatlantic.com/magazine/archive/2017/09/when-silicon-valley-took-over-journalism/534195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691680" y="2852936"/>
            <a:ext cx="6192688" cy="1368152"/>
          </a:xfrm>
        </p:spPr>
        <p:txBody>
          <a:bodyPr/>
          <a:lstStyle/>
          <a:p>
            <a:r>
              <a:rPr lang="en-US" smtClean="0"/>
              <a:t>RegTech</a:t>
            </a:r>
            <a:endParaRPr lang="en-US" dirty="0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691680" y="4221088"/>
            <a:ext cx="5832648" cy="1800200"/>
          </a:xfrm>
        </p:spPr>
        <p:txBody>
          <a:bodyPr/>
          <a:lstStyle/>
          <a:p>
            <a:pPr algn="l"/>
            <a:r>
              <a:rPr lang="en-US" dirty="0" smtClean="0"/>
              <a:t>Ken Liu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DD0A2D2-7EFB-5840-AF99-D605BC1B2F97}" type="slidenum">
              <a:rPr lang="en-US" smtClean="0"/>
              <a:pPr/>
              <a:t>1</a:t>
            </a:fld>
            <a:endParaRPr lang="en-US" sz="1400"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10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pPr marL="457200" indent="-457200"/>
            <a:r>
              <a:rPr lang="en-US" dirty="0"/>
              <a:t>Machine Learning - Data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090934" y="5229202"/>
            <a:ext cx="48573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sz="2000" b="1" dirty="0" smtClean="0">
                <a:solidFill>
                  <a:srgbClr val="FF0000"/>
                </a:solidFill>
              </a:rPr>
              <a:t>Tagged </a:t>
            </a:r>
            <a:r>
              <a:rPr lang="en-US" sz="2000" b="1" dirty="0">
                <a:solidFill>
                  <a:srgbClr val="FF0000"/>
                </a:solidFill>
              </a:rPr>
              <a:t>your </a:t>
            </a:r>
            <a:r>
              <a:rPr lang="en-US" sz="2000" b="1" dirty="0" smtClean="0">
                <a:solidFill>
                  <a:srgbClr val="FF0000"/>
                </a:solidFill>
              </a:rPr>
              <a:t>friends </a:t>
            </a:r>
            <a:r>
              <a:rPr lang="en-US" sz="2000" dirty="0"/>
              <a:t>in Facebook or </a:t>
            </a:r>
            <a:r>
              <a:rPr lang="en-US" sz="2000" dirty="0" smtClean="0"/>
              <a:t>IG</a:t>
            </a:r>
            <a:endParaRPr lang="en-US" sz="2000" dirty="0"/>
          </a:p>
          <a:p>
            <a:endParaRPr lang="en-US" sz="2800" dirty="0"/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2213589" y="1988840"/>
            <a:ext cx="3672408" cy="36004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/>
            <a:r>
              <a:rPr lang="en-US" sz="2000" dirty="0" smtClean="0"/>
              <a:t>WFH (Work from </a:t>
            </a:r>
            <a:r>
              <a:rPr lang="en-US" sz="2000" strike="sngStrike" dirty="0" smtClean="0"/>
              <a:t>Home</a:t>
            </a:r>
            <a:r>
              <a:rPr lang="en-US" sz="2000" dirty="0" smtClean="0"/>
              <a:t> </a:t>
            </a:r>
            <a:r>
              <a:rPr lang="en-US" sz="2000" b="1" dirty="0" smtClean="0">
                <a:solidFill>
                  <a:srgbClr val="0070C0"/>
                </a:solidFill>
              </a:rPr>
              <a:t>Hill</a:t>
            </a:r>
            <a:r>
              <a:rPr lang="en-US" sz="2000" dirty="0" smtClean="0"/>
              <a:t>)</a:t>
            </a:r>
          </a:p>
          <a:p>
            <a:pPr marL="0" indent="0"/>
            <a:endParaRPr lang="en-US" sz="1800" dirty="0"/>
          </a:p>
        </p:txBody>
      </p:sp>
      <p:grpSp>
        <p:nvGrpSpPr>
          <p:cNvPr id="11" name="Group 10"/>
          <p:cNvGrpSpPr/>
          <p:nvPr/>
        </p:nvGrpSpPr>
        <p:grpSpPr>
          <a:xfrm>
            <a:off x="2090934" y="2636912"/>
            <a:ext cx="4137250" cy="2327893"/>
            <a:chOff x="4067944" y="2973315"/>
            <a:chExt cx="4137250" cy="2327893"/>
          </a:xfrm>
        </p:grpSpPr>
        <p:pic>
          <p:nvPicPr>
            <p:cNvPr id="2" name="Picture 2" descr="「wfh 行山」的圖片搜尋結果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67944" y="2973315"/>
              <a:ext cx="4137250" cy="23278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Rectangle 6"/>
            <p:cNvSpPr/>
            <p:nvPr/>
          </p:nvSpPr>
          <p:spPr bwMode="auto">
            <a:xfrm>
              <a:off x="4283968" y="4137261"/>
              <a:ext cx="1440160" cy="225523"/>
            </a:xfrm>
            <a:prstGeom prst="rect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73660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11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>
            <a:normAutofit/>
          </a:bodyPr>
          <a:lstStyle/>
          <a:p>
            <a:pPr marL="457200" indent="-457200"/>
            <a:r>
              <a:rPr lang="en-US" dirty="0"/>
              <a:t>Machine Learning - </a:t>
            </a:r>
            <a:r>
              <a:rPr lang="en-US" dirty="0" smtClean="0"/>
              <a:t>GPU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7632848" cy="648072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/>
            <a:r>
              <a:rPr lang="en-US" sz="1800" b="1" dirty="0" smtClean="0"/>
              <a:t>IQ Test:</a:t>
            </a:r>
            <a:r>
              <a:rPr lang="en-US" sz="1800" dirty="0" smtClean="0"/>
              <a:t> Cook 1 chicken wing requires 10 mins. How many minutes for cooking 10 chicken wings? </a:t>
            </a:r>
            <a:endParaRPr lang="en-US" sz="1800" dirty="0"/>
          </a:p>
          <a:p>
            <a:pPr marL="0" indent="0"/>
            <a:endParaRPr lang="en-US" sz="1800" dirty="0" smtClean="0"/>
          </a:p>
          <a:p>
            <a:pPr marL="457200" indent="-457200">
              <a:buFontTx/>
              <a:buChar char="-"/>
            </a:pPr>
            <a:endParaRPr lang="en-US" sz="1800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2" r="4128"/>
          <a:stretch/>
        </p:blipFill>
        <p:spPr bwMode="auto">
          <a:xfrm>
            <a:off x="4433639" y="2636912"/>
            <a:ext cx="4314825" cy="318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477094" y="2564904"/>
            <a:ext cx="380687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u="sng" dirty="0" smtClean="0"/>
              <a:t>Still 10 mins </a:t>
            </a:r>
            <a:r>
              <a:rPr lang="en-US" sz="1800" dirty="0" smtClean="0"/>
              <a:t>- cook chicken wings </a:t>
            </a:r>
            <a:r>
              <a:rPr lang="en-US" sz="1800" b="1" dirty="0" smtClean="0">
                <a:solidFill>
                  <a:srgbClr val="0070C0"/>
                </a:solidFill>
              </a:rPr>
              <a:t>in parallel</a:t>
            </a:r>
            <a:r>
              <a:rPr lang="en-US" sz="1800" dirty="0" smtClean="0"/>
              <a:t> because each chicken wing is </a:t>
            </a:r>
            <a:r>
              <a:rPr lang="en-US" sz="1800" b="1" dirty="0">
                <a:solidFill>
                  <a:srgbClr val="0070C0"/>
                </a:solidFill>
              </a:rPr>
              <a:t>independent</a:t>
            </a:r>
            <a:r>
              <a:rPr lang="en-US" sz="1800" dirty="0" smtClean="0"/>
              <a:t> of each others</a:t>
            </a:r>
          </a:p>
          <a:p>
            <a:endParaRPr lang="en-US" sz="1800" dirty="0"/>
          </a:p>
          <a:p>
            <a:r>
              <a:rPr lang="en-US" sz="1800" dirty="0" smtClean="0"/>
              <a:t>Compare to bank transactions which has to perform step-by-step</a:t>
            </a:r>
          </a:p>
          <a:p>
            <a:endParaRPr lang="en-US" sz="1800" dirty="0"/>
          </a:p>
          <a:p>
            <a:r>
              <a:rPr lang="en-US" sz="1800" dirty="0" smtClean="0"/>
              <a:t>Supervised training is similar to cooking chicken wings as </a:t>
            </a:r>
            <a:r>
              <a:rPr lang="en-US" sz="1800" b="1" dirty="0" smtClean="0">
                <a:solidFill>
                  <a:srgbClr val="0070C0"/>
                </a:solidFill>
              </a:rPr>
              <a:t>many labelled data in the dataset (e.g. face and name) is independent to each others</a:t>
            </a:r>
            <a:endParaRPr lang="en-US" sz="18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7874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12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>
            <a:normAutofit/>
          </a:bodyPr>
          <a:lstStyle/>
          <a:p>
            <a:pPr marL="457200" indent="-457200"/>
            <a:r>
              <a:rPr lang="en-US" dirty="0"/>
              <a:t>Machine Learning - </a:t>
            </a:r>
            <a:r>
              <a:rPr lang="en-US" dirty="0" smtClean="0"/>
              <a:t>GPU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3528392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 smtClean="0"/>
              <a:t>Hardware Parallelization:</a:t>
            </a:r>
            <a:r>
              <a:rPr lang="en-US" sz="1800" dirty="0" smtClean="0"/>
              <a:t> GPU (</a:t>
            </a:r>
            <a:r>
              <a:rPr lang="en-US" sz="1800" b="1" dirty="0" smtClean="0">
                <a:solidFill>
                  <a:srgbClr val="0070C0"/>
                </a:solidFill>
              </a:rPr>
              <a:t>Graphics Processing Unit</a:t>
            </a:r>
            <a:r>
              <a:rPr lang="en-US" sz="1800" dirty="0" smtClean="0"/>
              <a:t>) substantially improve the speed of calculation (</a:t>
            </a:r>
            <a:r>
              <a:rPr lang="en-US" sz="1800" dirty="0" err="1" smtClean="0"/>
              <a:t>nVidia</a:t>
            </a:r>
            <a:r>
              <a:rPr lang="en-US" sz="1800" dirty="0" smtClean="0"/>
              <a:t> </a:t>
            </a:r>
            <a:r>
              <a:rPr lang="en-US" sz="1800" dirty="0"/>
              <a:t>stock </a:t>
            </a:r>
            <a:r>
              <a:rPr lang="en-US" sz="1800" dirty="0" smtClean="0"/>
              <a:t>price has gone up substantially)</a:t>
            </a:r>
            <a:endParaRPr lang="en-US" sz="1800" dirty="0"/>
          </a:p>
          <a:p>
            <a:pPr marL="0" indent="0"/>
            <a:endParaRPr lang="en-US" sz="1800" dirty="0" smtClean="0"/>
          </a:p>
          <a:p>
            <a:pPr marL="457200" indent="-457200">
              <a:buFontTx/>
              <a:buChar char="-"/>
            </a:pPr>
            <a:endParaRPr lang="en-US" sz="18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8" y="1844824"/>
            <a:ext cx="5040560" cy="37428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707904" y="5901009"/>
            <a:ext cx="49039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solidFill>
                  <a:srgbClr val="00B050"/>
                </a:solidFill>
              </a:rPr>
              <a:t>One more usage: </a:t>
            </a:r>
            <a:r>
              <a:rPr lang="en-US" sz="1800" dirty="0" smtClean="0">
                <a:solidFill>
                  <a:srgbClr val="00B050"/>
                </a:solidFill>
                <a:hlinkClick r:id="rId4"/>
              </a:rPr>
              <a:t>https</a:t>
            </a:r>
            <a:r>
              <a:rPr lang="en-US" sz="1800" dirty="0">
                <a:solidFill>
                  <a:srgbClr val="00B050"/>
                </a:solidFill>
                <a:hlinkClick r:id="rId4"/>
              </a:rPr>
              <a:t>://easyhashing.com/en</a:t>
            </a:r>
            <a:r>
              <a:rPr lang="en-US" sz="1800" dirty="0" smtClean="0">
                <a:solidFill>
                  <a:srgbClr val="00B050"/>
                </a:solidFill>
                <a:hlinkClick r:id="rId4"/>
              </a:rPr>
              <a:t>/</a:t>
            </a:r>
            <a:endParaRPr lang="en-US" sz="1800" dirty="0" smtClean="0">
              <a:solidFill>
                <a:srgbClr val="00B050"/>
              </a:solidFill>
            </a:endParaRPr>
          </a:p>
          <a:p>
            <a:endParaRPr lang="en-US" sz="1800" dirty="0">
              <a:solidFill>
                <a:srgbClr val="00B050"/>
              </a:solidFill>
            </a:endParaRPr>
          </a:p>
        </p:txBody>
      </p:sp>
      <p:sp>
        <p:nvSpPr>
          <p:cNvPr id="6" name="Smiley Face 5"/>
          <p:cNvSpPr/>
          <p:nvPr/>
        </p:nvSpPr>
        <p:spPr bwMode="auto">
          <a:xfrm>
            <a:off x="6157979" y="3430012"/>
            <a:ext cx="572455" cy="572455"/>
          </a:xfrm>
          <a:prstGeom prst="smileyFac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 cstate="email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3716" y="3540754"/>
            <a:ext cx="2456284" cy="204690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95536" y="5716343"/>
            <a:ext cx="30144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tx2"/>
                </a:solidFill>
              </a:rPr>
              <a:t>Tesla </a:t>
            </a:r>
            <a:r>
              <a:rPr lang="en-US" sz="1600" b="1" dirty="0" smtClean="0">
                <a:solidFill>
                  <a:schemeClr val="tx2"/>
                </a:solidFill>
              </a:rPr>
              <a:t>V100 : </a:t>
            </a:r>
            <a:r>
              <a:rPr lang="en-US" sz="1600" i="1" dirty="0" smtClean="0">
                <a:solidFill>
                  <a:schemeClr val="tx2"/>
                </a:solidFill>
              </a:rPr>
              <a:t>120 </a:t>
            </a:r>
            <a:r>
              <a:rPr lang="en-US" sz="1600" i="1" dirty="0">
                <a:solidFill>
                  <a:schemeClr val="tx2"/>
                </a:solidFill>
              </a:rPr>
              <a:t>TFLOPS</a:t>
            </a:r>
          </a:p>
          <a:p>
            <a:pPr algn="ctr"/>
            <a:endParaRPr lang="en-US" sz="1800" b="1" dirty="0">
              <a:solidFill>
                <a:schemeClr val="tx2"/>
              </a:solidFill>
            </a:endParaRPr>
          </a:p>
        </p:txBody>
      </p:sp>
      <p:pic>
        <p:nvPicPr>
          <p:cNvPr id="2050" name="Picture 2" descr="nvidiaçåçæå°çµæ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036698"/>
            <a:ext cx="1371581" cy="1008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2801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13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pPr marL="457200" indent="-457200"/>
            <a:r>
              <a:rPr lang="en-US" dirty="0" smtClean="0"/>
              <a:t>Demo – Short Term Stock Price Prediction</a:t>
            </a:r>
            <a:endParaRPr lang="en-US" dirty="0"/>
          </a:p>
        </p:txBody>
      </p:sp>
      <p:pic>
        <p:nvPicPr>
          <p:cNvPr id="3074" name="Picture 2" descr="Why The Price of Bitcoin and Ethereum Are (Still) Volatil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1628800"/>
            <a:ext cx="4955704" cy="2787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39552" y="4725144"/>
            <a:ext cx="799288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smtClean="0"/>
              <a:t>Objective</a:t>
            </a:r>
            <a:r>
              <a:rPr lang="en-US" sz="1800" dirty="0" smtClean="0"/>
              <a:t>: Predict </a:t>
            </a:r>
            <a:r>
              <a:rPr lang="en-US" sz="1800" dirty="0"/>
              <a:t>the </a:t>
            </a:r>
            <a:r>
              <a:rPr lang="en-US" sz="1800" b="1" dirty="0">
                <a:solidFill>
                  <a:srgbClr val="0070C0"/>
                </a:solidFill>
              </a:rPr>
              <a:t>directional</a:t>
            </a:r>
            <a:r>
              <a:rPr lang="en-US" sz="1800" dirty="0">
                <a:solidFill>
                  <a:srgbClr val="0070C0"/>
                </a:solidFill>
              </a:rPr>
              <a:t> </a:t>
            </a:r>
            <a:r>
              <a:rPr lang="en-US" sz="1800" dirty="0"/>
              <a:t>(up or down) </a:t>
            </a:r>
            <a:r>
              <a:rPr lang="en-US" sz="1800" b="1" dirty="0">
                <a:solidFill>
                  <a:srgbClr val="0070C0"/>
                </a:solidFill>
              </a:rPr>
              <a:t>short term</a:t>
            </a:r>
            <a:r>
              <a:rPr lang="en-US" sz="1800" dirty="0"/>
              <a:t> (next move) stock price movement </a:t>
            </a:r>
            <a:r>
              <a:rPr lang="en-US" sz="1800" dirty="0" smtClean="0"/>
              <a:t>based on </a:t>
            </a:r>
            <a:r>
              <a:rPr lang="en-US" sz="1800" b="1" dirty="0" smtClean="0">
                <a:solidFill>
                  <a:srgbClr val="0070C0"/>
                </a:solidFill>
              </a:rPr>
              <a:t>historical</a:t>
            </a:r>
            <a:r>
              <a:rPr lang="en-US" sz="1800" dirty="0" smtClean="0">
                <a:solidFill>
                  <a:srgbClr val="0070C0"/>
                </a:solidFill>
              </a:rPr>
              <a:t> </a:t>
            </a:r>
            <a:r>
              <a:rPr lang="en-US" sz="1800" dirty="0" smtClean="0"/>
              <a:t>data</a:t>
            </a:r>
          </a:p>
          <a:p>
            <a:endParaRPr lang="en-US" sz="1800" dirty="0" smtClean="0"/>
          </a:p>
          <a:p>
            <a:r>
              <a:rPr lang="en-US" sz="1800" b="1" dirty="0" smtClean="0"/>
              <a:t>Solution</a:t>
            </a:r>
            <a:r>
              <a:rPr lang="en-US" sz="1800" dirty="0" smtClean="0"/>
              <a:t>: Use </a:t>
            </a:r>
            <a:r>
              <a:rPr lang="en-US" sz="1800" b="1" dirty="0">
                <a:solidFill>
                  <a:srgbClr val="0070C0"/>
                </a:solidFill>
              </a:rPr>
              <a:t>Supervised</a:t>
            </a:r>
            <a:r>
              <a:rPr lang="en-US" sz="1800" dirty="0"/>
              <a:t> Machine </a:t>
            </a:r>
            <a:r>
              <a:rPr lang="en-US" sz="1800" dirty="0" smtClean="0"/>
              <a:t>Learning with </a:t>
            </a:r>
            <a:r>
              <a:rPr lang="en-US" sz="1800" b="1" dirty="0" smtClean="0">
                <a:solidFill>
                  <a:srgbClr val="0070C0"/>
                </a:solidFill>
              </a:rPr>
              <a:t>labelled data</a:t>
            </a:r>
            <a:r>
              <a:rPr lang="en-US" sz="1800" dirty="0" smtClean="0"/>
              <a:t> to do </a:t>
            </a:r>
            <a:r>
              <a:rPr lang="en-US" sz="1800" b="1" dirty="0" smtClean="0">
                <a:solidFill>
                  <a:srgbClr val="0070C0"/>
                </a:solidFill>
              </a:rPr>
              <a:t>classification</a:t>
            </a:r>
            <a:r>
              <a:rPr lang="en-US" sz="1800" dirty="0" smtClean="0">
                <a:solidFill>
                  <a:srgbClr val="0070C0"/>
                </a:solidFill>
              </a:rPr>
              <a:t> </a:t>
            </a:r>
            <a:r>
              <a:rPr lang="en-US" sz="1800" dirty="0" smtClean="0"/>
              <a:t>(up or down)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331104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14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pPr marL="457200" indent="-457200"/>
            <a:r>
              <a:rPr lang="en-US" dirty="0" smtClean="0"/>
              <a:t>1. Raw </a:t>
            </a:r>
            <a:r>
              <a:rPr lang="en-US" dirty="0"/>
              <a:t>Data – Historical Tick Data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79512" y="1916832"/>
            <a:ext cx="432048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Step 1: Get the raw source data</a:t>
            </a:r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 smtClean="0"/>
              <a:t>Free data from Yahoo Financial: </a:t>
            </a:r>
            <a:r>
              <a:rPr lang="en-US" sz="1600" b="1" dirty="0" smtClean="0">
                <a:solidFill>
                  <a:srgbClr val="0070C0"/>
                </a:solidFill>
              </a:rPr>
              <a:t>the daily open/high/low/close/volume</a:t>
            </a:r>
            <a:r>
              <a:rPr lang="en-US" sz="1600" dirty="0"/>
              <a:t> </a:t>
            </a:r>
            <a:r>
              <a:rPr lang="en-US" sz="1600" dirty="0" smtClean="0"/>
              <a:t>is not detail enough to predict the short term price movement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 smtClean="0"/>
              <a:t>Need to </a:t>
            </a:r>
            <a:r>
              <a:rPr lang="en-US" sz="1600" b="1" dirty="0">
                <a:solidFill>
                  <a:srgbClr val="0070C0"/>
                </a:solidFill>
              </a:rPr>
              <a:t>purchase</a:t>
            </a:r>
            <a:r>
              <a:rPr lang="en-US" sz="1600" dirty="0" smtClean="0"/>
              <a:t> the very detail raw data (</a:t>
            </a:r>
            <a:r>
              <a:rPr lang="en-US" sz="1600" b="1" dirty="0" smtClean="0">
                <a:solidFill>
                  <a:srgbClr val="0070C0"/>
                </a:solidFill>
              </a:rPr>
              <a:t>historical tick data</a:t>
            </a:r>
            <a:r>
              <a:rPr lang="en-US" sz="1600" dirty="0" smtClean="0"/>
              <a:t>) from the Hong Kong </a:t>
            </a:r>
            <a:r>
              <a:rPr lang="en-US" sz="1600" b="1" dirty="0" smtClean="0">
                <a:solidFill>
                  <a:srgbClr val="0070C0"/>
                </a:solidFill>
              </a:rPr>
              <a:t>Stock Exchange</a:t>
            </a:r>
            <a:endParaRPr lang="en-US" sz="1600" b="1" dirty="0">
              <a:solidFill>
                <a:srgbClr val="0070C0"/>
              </a:solidFill>
            </a:endParaRPr>
          </a:p>
        </p:txBody>
      </p:sp>
      <p:pic>
        <p:nvPicPr>
          <p:cNvPr id="1028" name="Picture 4" descr="Huge Stock Market Dataset | Kaggl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874"/>
          <a:stretch/>
        </p:blipFill>
        <p:spPr bwMode="auto">
          <a:xfrm>
            <a:off x="4499992" y="1925588"/>
            <a:ext cx="3942184" cy="3117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9722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15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pPr marL="457200" indent="-457200"/>
            <a:r>
              <a:rPr lang="en-US" dirty="0" smtClean="0"/>
              <a:t>1. Raw Data – Historical Tick Data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208912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sz="1600" dirty="0" smtClean="0">
                <a:hlinkClick r:id="rId2"/>
              </a:rPr>
              <a:t>https://www.hkex.com.hk/eng/ods/historicalData.aspx</a:t>
            </a:r>
            <a:endParaRPr lang="en-US" sz="1600" dirty="0" smtClean="0"/>
          </a:p>
          <a:p>
            <a:endParaRPr lang="en-US" sz="1600" dirty="0"/>
          </a:p>
          <a:p>
            <a:r>
              <a:rPr lang="en-US" sz="1600" b="1" dirty="0" smtClean="0">
                <a:hlinkClick r:id="rId3"/>
              </a:rPr>
              <a:t>Historical </a:t>
            </a:r>
            <a:r>
              <a:rPr lang="en-US" sz="1600" b="1" dirty="0">
                <a:hlinkClick r:id="rId3"/>
              </a:rPr>
              <a:t>Full Book - Securities Market (CSV Format)</a:t>
            </a:r>
            <a:r>
              <a:rPr lang="en-US" sz="1600" dirty="0"/>
              <a:t> provides information on every order and trade of Main Board and GEM stocks in CSV format. File is available on a daily basis, normally at around 10:00pm</a:t>
            </a:r>
            <a:r>
              <a:rPr lang="en-US" sz="1600" dirty="0" smtClean="0"/>
              <a:t>.</a:t>
            </a:r>
          </a:p>
          <a:p>
            <a:r>
              <a:rPr lang="en-US" sz="1600" dirty="0" smtClean="0"/>
              <a:t>	</a:t>
            </a:r>
            <a:r>
              <a:rPr lang="en-US" sz="1600" b="1" dirty="0" smtClean="0">
                <a:solidFill>
                  <a:srgbClr val="0070C0"/>
                </a:solidFill>
              </a:rPr>
              <a:t>$5,000/Month</a:t>
            </a:r>
          </a:p>
          <a:p>
            <a:endParaRPr lang="en-US" sz="1600" dirty="0"/>
          </a:p>
          <a:p>
            <a:r>
              <a:rPr lang="en-US" sz="1600" b="1" dirty="0">
                <a:hlinkClick r:id="rId4"/>
              </a:rPr>
              <a:t>Historical Order Book and Statistics Update - Securities Market</a:t>
            </a:r>
            <a:r>
              <a:rPr lang="en-US" sz="1600" dirty="0"/>
              <a:t> provides intra-day order book and statistics information recorded on the HKEX's Main Board and GEM stocks in CSV format. File is available on a daily basis, normally at around 10:00pm</a:t>
            </a:r>
            <a:r>
              <a:rPr lang="en-US" sz="1600" dirty="0" smtClean="0"/>
              <a:t>.</a:t>
            </a:r>
          </a:p>
          <a:p>
            <a:r>
              <a:rPr lang="en-US" sz="1600" dirty="0" smtClean="0"/>
              <a:t>	</a:t>
            </a:r>
            <a:r>
              <a:rPr lang="en-US" sz="1600" b="1" dirty="0" smtClean="0">
                <a:solidFill>
                  <a:srgbClr val="0070C0"/>
                </a:solidFill>
              </a:rPr>
              <a:t>$</a:t>
            </a:r>
            <a:r>
              <a:rPr lang="en-US" sz="1600" b="1" dirty="0">
                <a:solidFill>
                  <a:srgbClr val="0070C0"/>
                </a:solidFill>
              </a:rPr>
              <a:t>2,500/Month</a:t>
            </a:r>
          </a:p>
        </p:txBody>
      </p:sp>
    </p:spTree>
    <p:extLst>
      <p:ext uri="{BB962C8B-B14F-4D97-AF65-F5344CB8AC3E}">
        <p14:creationId xmlns:p14="http://schemas.microsoft.com/office/powerpoint/2010/main" val="3609942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16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pPr marL="457200" indent="-457200"/>
            <a:r>
              <a:rPr lang="en-US" dirty="0" smtClean="0"/>
              <a:t>1. Raw Data – </a:t>
            </a:r>
            <a:r>
              <a:rPr lang="en-US" dirty="0"/>
              <a:t>Historical Tick Data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640960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endParaRPr lang="en-US" sz="1600" dirty="0"/>
          </a:p>
        </p:txBody>
      </p:sp>
      <p:pic>
        <p:nvPicPr>
          <p:cNvPr id="4" name="Picture 3" descr="Microsoft Excel - mast_mb_20140401.csv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0" t="18123" r="29000" b="3193"/>
          <a:stretch/>
        </p:blipFill>
        <p:spPr>
          <a:xfrm>
            <a:off x="1234433" y="1700808"/>
            <a:ext cx="6001863" cy="416499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907704" y="5949280"/>
            <a:ext cx="48910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hlinkClick r:id="rId3"/>
              </a:rPr>
              <a:t>Sample File: Security Information (Mainboard)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768721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17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pPr marL="457200" indent="-457200"/>
            <a:r>
              <a:rPr lang="en-US" dirty="0" smtClean="0"/>
              <a:t>1. Raw Data – </a:t>
            </a:r>
            <a:r>
              <a:rPr lang="en-US" dirty="0"/>
              <a:t>Historical Tick Data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640960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endParaRPr lang="en-US" sz="1600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4580990"/>
              </p:ext>
            </p:extLst>
          </p:nvPr>
        </p:nvGraphicFramePr>
        <p:xfrm>
          <a:off x="630745" y="2081019"/>
          <a:ext cx="5208238" cy="228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76959"/>
                <a:gridCol w="576064"/>
                <a:gridCol w="648072"/>
                <a:gridCol w="432048"/>
                <a:gridCol w="504056"/>
                <a:gridCol w="576064"/>
                <a:gridCol w="1194975"/>
              </a:tblGrid>
              <a:tr h="139040">
                <a:tc>
                  <a:txBody>
                    <a:bodyPr/>
                    <a:lstStyle/>
                    <a:p>
                      <a:r>
                        <a:rPr lang="en-US" sz="900" b="1" u="sng" dirty="0" smtClean="0"/>
                        <a:t>Date/Time</a:t>
                      </a:r>
                      <a:endParaRPr lang="en-US" sz="900" b="1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b="1" u="sng" dirty="0" smtClean="0"/>
                        <a:t>Stock</a:t>
                      </a:r>
                      <a:endParaRPr lang="en-US" sz="900" b="1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b="1" u="sng" dirty="0" smtClean="0"/>
                        <a:t>Action</a:t>
                      </a:r>
                      <a:endParaRPr lang="en-US" sz="900" b="1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b="1" u="sng" dirty="0" smtClean="0"/>
                        <a:t>ID</a:t>
                      </a:r>
                      <a:endParaRPr lang="en-US" sz="900" b="1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b="1" u="sng" dirty="0" smtClean="0"/>
                        <a:t>Side</a:t>
                      </a:r>
                      <a:endParaRPr lang="en-US" sz="900" b="1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b="1" u="sng" dirty="0" smtClean="0"/>
                        <a:t>Price</a:t>
                      </a:r>
                      <a:endParaRPr lang="en-US" sz="900" b="1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b="1" u="sng" dirty="0" err="1" smtClean="0"/>
                        <a:t>Qty</a:t>
                      </a:r>
                      <a:endParaRPr lang="en-US" sz="900" b="1" u="sng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5580112" y="2492896"/>
            <a:ext cx="2027158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u="sng" dirty="0" smtClean="0"/>
              <a:t>Action (Order)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 smtClean="0"/>
              <a:t>A: Add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 smtClean="0"/>
              <a:t>M: Modify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 smtClean="0"/>
              <a:t>D: Delete</a:t>
            </a:r>
          </a:p>
          <a:p>
            <a:pPr lvl="1"/>
            <a:endParaRPr lang="en-US" sz="1800" dirty="0" smtClean="0"/>
          </a:p>
          <a:p>
            <a:r>
              <a:rPr lang="en-US" sz="1800" b="1" u="sng" dirty="0" smtClean="0"/>
              <a:t>Side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 smtClean="0"/>
              <a:t>0 – Bid (Buy)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 smtClean="0"/>
              <a:t>1 – Offer (Sell)</a:t>
            </a:r>
            <a:endParaRPr lang="en-US" sz="1800" dirty="0"/>
          </a:p>
        </p:txBody>
      </p:sp>
      <p:sp>
        <p:nvSpPr>
          <p:cNvPr id="9" name="TextBox 8"/>
          <p:cNvSpPr txBox="1"/>
          <p:nvPr/>
        </p:nvSpPr>
        <p:spPr>
          <a:xfrm>
            <a:off x="5183127" y="5301208"/>
            <a:ext cx="3493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hlinkClick r:id="rId2"/>
              </a:rPr>
              <a:t>Sample File: 700.HK Raw Ticks</a:t>
            </a:r>
            <a:endParaRPr lang="en-US" sz="18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400495"/>
            <a:ext cx="4320480" cy="3384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50596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18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pPr marL="457200" indent="-457200"/>
            <a:r>
              <a:rPr lang="en-US" dirty="0" smtClean="0"/>
              <a:t>2. Pre-processed </a:t>
            </a:r>
            <a:r>
              <a:rPr lang="en-US" dirty="0"/>
              <a:t>Data – Order Book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79512" y="1916833"/>
            <a:ext cx="856895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Step 2: Pre-process the raw data </a:t>
            </a:r>
          </a:p>
          <a:p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Historical tick </a:t>
            </a:r>
            <a:r>
              <a:rPr lang="en-US" sz="1600" dirty="0" smtClean="0"/>
              <a:t>data, which contains the records of every order transactions, is </a:t>
            </a:r>
            <a:r>
              <a:rPr lang="en-US" sz="1600" dirty="0"/>
              <a:t>too </a:t>
            </a:r>
            <a:r>
              <a:rPr lang="en-US" sz="1600" b="1" dirty="0">
                <a:solidFill>
                  <a:srgbClr val="0070C0"/>
                </a:solidFill>
              </a:rPr>
              <a:t>low level </a:t>
            </a:r>
            <a:r>
              <a:rPr lang="en-US" sz="1600" dirty="0" smtClean="0"/>
              <a:t>and not easy to extract the </a:t>
            </a:r>
            <a:r>
              <a:rPr lang="en-US" sz="1600" dirty="0"/>
              <a:t>useful </a:t>
            </a:r>
            <a:r>
              <a:rPr lang="en-US" sz="1600" dirty="0" smtClean="0"/>
              <a:t>information for predicting stock price movement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Pre-process the tick data to </a:t>
            </a:r>
            <a:r>
              <a:rPr lang="en-US" sz="1600" b="1" dirty="0" smtClean="0">
                <a:solidFill>
                  <a:srgbClr val="0070C0"/>
                </a:solidFill>
              </a:rPr>
              <a:t>Stock Order Book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8770253"/>
              </p:ext>
            </p:extLst>
          </p:nvPr>
        </p:nvGraphicFramePr>
        <p:xfrm>
          <a:off x="1835696" y="4077072"/>
          <a:ext cx="4248472" cy="140928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184365"/>
                <a:gridCol w="975875"/>
                <a:gridCol w="792088"/>
                <a:gridCol w="1296144"/>
              </a:tblGrid>
              <a:tr h="203167"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u="sng" dirty="0">
                          <a:effectLst/>
                        </a:rPr>
                        <a:t>Size</a:t>
                      </a:r>
                      <a:endParaRPr lang="en-US" sz="1100" dirty="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u="sng" dirty="0">
                          <a:effectLst/>
                        </a:rPr>
                        <a:t>Bid</a:t>
                      </a:r>
                      <a:endParaRPr lang="en-US" sz="1100" dirty="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u="sng">
                          <a:effectLst/>
                        </a:rPr>
                        <a:t>Ask</a:t>
                      </a:r>
                      <a:endParaRPr lang="en-US" sz="110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u="sng" dirty="0">
                          <a:effectLst/>
                        </a:rPr>
                        <a:t>Size</a:t>
                      </a:r>
                      <a:endParaRPr lang="en-US" sz="1100" dirty="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406334"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effectLst/>
                        </a:rPr>
                        <a:t>74,000</a:t>
                      </a:r>
                      <a:endParaRPr lang="en-US" sz="1100" dirty="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effectLst/>
                        </a:rPr>
                        <a:t>152</a:t>
                      </a:r>
                      <a:endParaRPr lang="en-US" sz="1100" dirty="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effectLst/>
                        </a:rPr>
                        <a:t>152.1</a:t>
                      </a:r>
                      <a:endParaRPr lang="en-US" sz="1100" dirty="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b="1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81,800</a:t>
                      </a:r>
                      <a:endParaRPr lang="en-US" sz="1100" b="1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solidFill>
                      <a:schemeClr val="accent1"/>
                    </a:solidFill>
                  </a:tcPr>
                </a:tc>
              </a:tr>
              <a:tr h="399891"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effectLst/>
                        </a:rPr>
                        <a:t>54,000</a:t>
                      </a:r>
                      <a:endParaRPr lang="en-US" sz="1100" dirty="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effectLst/>
                        </a:rPr>
                        <a:t>151.9</a:t>
                      </a:r>
                      <a:endParaRPr lang="en-US" sz="1100" dirty="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effectLst/>
                        </a:rPr>
                        <a:t>152.2</a:t>
                      </a:r>
                      <a:endParaRPr lang="en-US" sz="1100" dirty="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b="1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33,100</a:t>
                      </a:r>
                      <a:endParaRPr lang="en-US" sz="1100" b="1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solidFill>
                      <a:schemeClr val="accent1"/>
                    </a:solidFill>
                  </a:tcPr>
                </a:tc>
              </a:tr>
              <a:tr h="399891"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effectLst/>
                        </a:rPr>
                        <a:t>80,800</a:t>
                      </a:r>
                      <a:endParaRPr lang="en-US" sz="1100" dirty="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effectLst/>
                        </a:rPr>
                        <a:t>151.8</a:t>
                      </a:r>
                      <a:endParaRPr lang="en-US" sz="1100" dirty="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effectLst/>
                        </a:rPr>
                        <a:t>152.3</a:t>
                      </a:r>
                      <a:endParaRPr lang="en-US" sz="1100" dirty="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b="1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34,100</a:t>
                      </a:r>
                      <a:endParaRPr lang="en-US" sz="1100" b="1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solidFill>
                      <a:schemeClr val="accent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65127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19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pPr marL="457200" indent="-457200"/>
            <a:r>
              <a:rPr lang="en-US" dirty="0"/>
              <a:t>2. Pre-processed Data – Order Book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640960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endParaRPr lang="en-US" sz="1600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6963999"/>
              </p:ext>
            </p:extLst>
          </p:nvPr>
        </p:nvGraphicFramePr>
        <p:xfrm>
          <a:off x="2339752" y="4653136"/>
          <a:ext cx="4248472" cy="109297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184365"/>
                <a:gridCol w="975875"/>
                <a:gridCol w="792088"/>
                <a:gridCol w="1296144"/>
              </a:tblGrid>
              <a:tr h="216024"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u="sng" dirty="0">
                          <a:effectLst/>
                        </a:rPr>
                        <a:t>Size</a:t>
                      </a:r>
                      <a:endParaRPr lang="en-US" sz="1100" dirty="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u="sng" dirty="0">
                          <a:effectLst/>
                        </a:rPr>
                        <a:t>Bid</a:t>
                      </a:r>
                      <a:endParaRPr lang="en-US" sz="1100" dirty="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u="sng" dirty="0">
                          <a:effectLst/>
                        </a:rPr>
                        <a:t>Ask</a:t>
                      </a:r>
                      <a:endParaRPr lang="en-US" sz="1100" dirty="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u="sng" dirty="0">
                          <a:effectLst/>
                        </a:rPr>
                        <a:t>Size</a:t>
                      </a:r>
                      <a:endParaRPr lang="en-US" sz="1100" dirty="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00889"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effectLst/>
                        </a:rPr>
                        <a:t>74,000</a:t>
                      </a:r>
                      <a:endParaRPr lang="en-US" sz="1100" dirty="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effectLst/>
                        </a:rPr>
                        <a:t>152</a:t>
                      </a:r>
                      <a:endParaRPr lang="en-US" sz="1100" dirty="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152.1</a:t>
                      </a:r>
                      <a:endParaRPr lang="en-US" sz="1100" dirty="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b="1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81,800</a:t>
                      </a:r>
                      <a:endParaRPr lang="en-US" sz="1100" b="1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solidFill>
                      <a:schemeClr val="accent1"/>
                    </a:solidFill>
                  </a:tcPr>
                </a:tc>
              </a:tr>
              <a:tr h="288032"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effectLst/>
                        </a:rPr>
                        <a:t>54,000</a:t>
                      </a:r>
                      <a:endParaRPr lang="en-US" sz="1100" dirty="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effectLst/>
                        </a:rPr>
                        <a:t>151.9</a:t>
                      </a:r>
                      <a:endParaRPr lang="en-US" sz="1100" dirty="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effectLst/>
                        </a:rPr>
                        <a:t>152.2</a:t>
                      </a:r>
                      <a:endParaRPr lang="en-US" sz="1100" dirty="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b="1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33,100</a:t>
                      </a:r>
                      <a:endParaRPr lang="en-US" sz="1100" b="1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solidFill>
                      <a:schemeClr val="accent1"/>
                    </a:solidFill>
                  </a:tcPr>
                </a:tc>
              </a:tr>
              <a:tr h="288032"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effectLst/>
                        </a:rPr>
                        <a:t>80,800</a:t>
                      </a:r>
                      <a:endParaRPr lang="en-US" sz="1100" dirty="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effectLst/>
                        </a:rPr>
                        <a:t>151.8</a:t>
                      </a:r>
                      <a:endParaRPr lang="en-US" sz="1100" dirty="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effectLst/>
                        </a:rPr>
                        <a:t>152.3</a:t>
                      </a:r>
                      <a:endParaRPr lang="en-US" sz="1100" dirty="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b="1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34,100</a:t>
                      </a:r>
                      <a:endParaRPr lang="en-US" sz="1100" b="1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solidFill>
                      <a:schemeClr val="accent1"/>
                    </a:solidFill>
                  </a:tcPr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2838977" y="5785519"/>
            <a:ext cx="27411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Last Trade Price=152, Size=300</a:t>
            </a:r>
            <a:endParaRPr lang="en-US" sz="1400" dirty="0"/>
          </a:p>
        </p:txBody>
      </p:sp>
      <p:sp>
        <p:nvSpPr>
          <p:cNvPr id="9" name="TextBox 8"/>
          <p:cNvSpPr txBox="1"/>
          <p:nvPr/>
        </p:nvSpPr>
        <p:spPr>
          <a:xfrm>
            <a:off x="2446823" y="1619508"/>
            <a:ext cx="3544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hlinkClick r:id="rId2"/>
              </a:rPr>
              <a:t>Sample File: 700.HK Order Book</a:t>
            </a:r>
            <a:endParaRPr lang="en-US" sz="18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031936"/>
            <a:ext cx="7668344" cy="23331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2" name="Group 41"/>
          <p:cNvGrpSpPr/>
          <p:nvPr/>
        </p:nvGrpSpPr>
        <p:grpSpPr>
          <a:xfrm>
            <a:off x="323528" y="2420888"/>
            <a:ext cx="2016224" cy="2778736"/>
            <a:chOff x="323528" y="2420888"/>
            <a:chExt cx="2016224" cy="2778736"/>
          </a:xfrm>
        </p:grpSpPr>
        <p:cxnSp>
          <p:nvCxnSpPr>
            <p:cNvPr id="36" name="Straight Arrow Connector 35"/>
            <p:cNvCxnSpPr/>
            <p:nvPr/>
          </p:nvCxnSpPr>
          <p:spPr bwMode="auto">
            <a:xfrm>
              <a:off x="323528" y="2420888"/>
              <a:ext cx="288032" cy="0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stealth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41" name="Elbow Connector 40"/>
            <p:cNvCxnSpPr>
              <a:endCxn id="8" idx="1"/>
            </p:cNvCxnSpPr>
            <p:nvPr/>
          </p:nvCxnSpPr>
          <p:spPr bwMode="auto">
            <a:xfrm rot="16200000" flipH="1">
              <a:off x="-57728" y="2802144"/>
              <a:ext cx="2778736" cy="2016224"/>
            </a:xfrm>
            <a:prstGeom prst="bentConnector2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stealth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1412430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383232" y="620688"/>
            <a:ext cx="8077200" cy="1000125"/>
          </a:xfrm>
        </p:spPr>
        <p:txBody>
          <a:bodyPr/>
          <a:lstStyle/>
          <a:p>
            <a:r>
              <a:rPr lang="en-US" dirty="0" smtClean="0"/>
              <a:t>My Background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640960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lvl="1"/>
            <a:r>
              <a:rPr lang="en-US" sz="2000" dirty="0" smtClean="0"/>
              <a:t>Study Computer Science</a:t>
            </a:r>
          </a:p>
          <a:p>
            <a:pPr lvl="1"/>
            <a:r>
              <a:rPr lang="en-US" sz="2000" dirty="0" err="1" smtClean="0"/>
              <a:t>iBanks</a:t>
            </a:r>
            <a:r>
              <a:rPr lang="en-US" sz="2000" dirty="0" smtClean="0"/>
              <a:t> </a:t>
            </a:r>
            <a:r>
              <a:rPr lang="en-US" sz="2000" dirty="0"/>
              <a:t>Algo trade </a:t>
            </a:r>
            <a:r>
              <a:rPr lang="en-US" sz="2000" dirty="0" smtClean="0"/>
              <a:t>technologist</a:t>
            </a:r>
            <a:endParaRPr lang="en-US" sz="2000" dirty="0"/>
          </a:p>
          <a:p>
            <a:pPr lvl="1"/>
            <a:r>
              <a:rPr lang="en-US" sz="2000" dirty="0"/>
              <a:t>Startup on Quant Trading, Big Data and AI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2</a:t>
            </a:fld>
            <a:endParaRPr lang="en-US" sz="1400" dirty="0">
              <a:latin typeface="Arial" charset="0"/>
            </a:endParaRPr>
          </a:p>
        </p:txBody>
      </p:sp>
      <p:sp>
        <p:nvSpPr>
          <p:cNvPr id="4" name="AutoShape 2" descr="http://app.datatact.com/images/logo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4437112"/>
            <a:ext cx="952500" cy="95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 descr="goldman sachs的圖片搜尋結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8830" y="4326110"/>
            <a:ext cx="1263130" cy="1263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redit suisse的圖片搜尋結果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75" y="4270970"/>
            <a:ext cx="2813995" cy="834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5" name="Picture 11" descr="university of southern california的圖片搜尋結果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2647" y="2996952"/>
            <a:ext cx="1068710" cy="1068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7" name="Picture 13" descr="university of warwick的圖片搜尋結果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2924944"/>
            <a:ext cx="1546503" cy="1139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331640" y="5589240"/>
            <a:ext cx="584865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Email: </a:t>
            </a:r>
            <a:r>
              <a:rPr lang="en-US" sz="1800" dirty="0" smtClean="0">
                <a:hlinkClick r:id="rId7"/>
              </a:rPr>
              <a:t>wkliu_x@yahoo.com</a:t>
            </a:r>
            <a:endParaRPr lang="en-US" sz="1800" dirty="0" smtClean="0"/>
          </a:p>
          <a:p>
            <a:r>
              <a:rPr lang="en-US" sz="1800" dirty="0"/>
              <a:t>LinkedIn: </a:t>
            </a:r>
            <a:r>
              <a:rPr lang="en-US" sz="1800" dirty="0">
                <a:hlinkClick r:id="rId8"/>
              </a:rPr>
              <a:t>https://www.linkedin.com/in/ken-liu-76b11575</a:t>
            </a:r>
            <a:r>
              <a:rPr lang="en-US" sz="1800" dirty="0" smtClean="0">
                <a:hlinkClick r:id="rId8"/>
              </a:rPr>
              <a:t>/</a:t>
            </a:r>
            <a:endParaRPr lang="en-US" sz="1800" dirty="0" smtClean="0"/>
          </a:p>
          <a:p>
            <a:endParaRPr lang="en-US" sz="1800" dirty="0"/>
          </a:p>
        </p:txBody>
      </p:sp>
      <p:pic>
        <p:nvPicPr>
          <p:cNvPr id="1026" name="Picture 2" descr="Daiwa Capital Markets Europe. Information about the issuer. (LEI  MIM2K09LFYD4IB163W58, SWIFT DEUAGB21XXX). News and credit ratings. Tables  with accounting and financial reports.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3789040"/>
            <a:ext cx="1968252" cy="1968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8224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20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pPr marL="457200" indent="-457200"/>
            <a:r>
              <a:rPr lang="en-US" dirty="0" smtClean="0"/>
              <a:t>3. Feature Engineering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79512" y="1916832"/>
            <a:ext cx="8208912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Step 3: Feature Engineering</a:t>
            </a:r>
          </a:p>
          <a:p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Choose the “</a:t>
            </a:r>
            <a:r>
              <a:rPr lang="en-US" sz="1600" b="1" dirty="0" smtClean="0">
                <a:solidFill>
                  <a:srgbClr val="0070C0"/>
                </a:solidFill>
              </a:rPr>
              <a:t>factors</a:t>
            </a:r>
            <a:r>
              <a:rPr lang="en-US" sz="1600" dirty="0" smtClean="0"/>
              <a:t>” to explains the </a:t>
            </a:r>
            <a:r>
              <a:rPr lang="en-US" sz="1600" b="1" dirty="0" smtClean="0">
                <a:solidFill>
                  <a:srgbClr val="0070C0"/>
                </a:solidFill>
              </a:rPr>
              <a:t>outcome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In our case: choosing the </a:t>
            </a:r>
            <a:r>
              <a:rPr lang="en-US" sz="1600" b="1" dirty="0" smtClean="0">
                <a:solidFill>
                  <a:srgbClr val="0070C0"/>
                </a:solidFill>
              </a:rPr>
              <a:t>factors</a:t>
            </a:r>
            <a:r>
              <a:rPr lang="en-US" sz="1600" dirty="0" smtClean="0">
                <a:solidFill>
                  <a:srgbClr val="0070C0"/>
                </a:solidFill>
              </a:rPr>
              <a:t> </a:t>
            </a:r>
            <a:r>
              <a:rPr lang="en-US" sz="1600" dirty="0" smtClean="0"/>
              <a:t>to </a:t>
            </a:r>
            <a:r>
              <a:rPr lang="en-US" sz="1600" b="1" dirty="0" smtClean="0">
                <a:solidFill>
                  <a:srgbClr val="0070C0"/>
                </a:solidFill>
              </a:rPr>
              <a:t>explain the stock price going up or down</a:t>
            </a:r>
            <a:r>
              <a:rPr lang="en-US" sz="1600" dirty="0" smtClean="0"/>
              <a:t> from the pre-processed data (i.e. stock order book)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The “factors” are called differently by different people</a:t>
            </a: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Statisticians call it </a:t>
            </a:r>
            <a:r>
              <a:rPr lang="en-US" sz="1600" b="1" dirty="0">
                <a:solidFill>
                  <a:srgbClr val="0070C0"/>
                </a:solidFill>
              </a:rPr>
              <a:t>explanatory </a:t>
            </a:r>
            <a:r>
              <a:rPr lang="en-US" sz="1600" b="1" dirty="0" smtClean="0">
                <a:solidFill>
                  <a:srgbClr val="0070C0"/>
                </a:solidFill>
              </a:rPr>
              <a:t>variables </a:t>
            </a:r>
            <a:r>
              <a:rPr lang="en-US" sz="1600" dirty="0"/>
              <a:t>or</a:t>
            </a:r>
            <a:r>
              <a:rPr lang="en-US" sz="1600" b="1" dirty="0" smtClean="0">
                <a:solidFill>
                  <a:srgbClr val="0070C0"/>
                </a:solidFill>
              </a:rPr>
              <a:t> independent variables</a:t>
            </a:r>
            <a:endParaRPr lang="en-US" sz="1600" b="1" dirty="0">
              <a:solidFill>
                <a:srgbClr val="0070C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Data Scientist call it </a:t>
            </a:r>
            <a:r>
              <a:rPr lang="en-US" sz="1600" b="1" dirty="0">
                <a:solidFill>
                  <a:srgbClr val="0070C0"/>
                </a:solidFill>
              </a:rPr>
              <a:t>features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Traders calls it trading </a:t>
            </a:r>
            <a:r>
              <a:rPr lang="en-US" sz="1600" b="1" dirty="0" smtClean="0">
                <a:solidFill>
                  <a:srgbClr val="0070C0"/>
                </a:solidFill>
              </a:rPr>
              <a:t>signals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b="1" dirty="0" smtClean="0">
              <a:solidFill>
                <a:srgbClr val="0070C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b="1" dirty="0">
              <a:solidFill>
                <a:srgbClr val="0070C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 outcome is also called </a:t>
            </a:r>
            <a:r>
              <a:rPr lang="en-US" sz="1600" dirty="0" smtClean="0"/>
              <a:t>the </a:t>
            </a:r>
            <a:r>
              <a:rPr lang="en-US" sz="1600" b="1" dirty="0">
                <a:solidFill>
                  <a:srgbClr val="0070C0"/>
                </a:solidFill>
              </a:rPr>
              <a:t>target</a:t>
            </a:r>
            <a:r>
              <a:rPr lang="en-US" sz="1600" dirty="0" smtClean="0"/>
              <a:t> </a:t>
            </a:r>
            <a:r>
              <a:rPr lang="en-US" sz="1600" dirty="0"/>
              <a:t>or </a:t>
            </a:r>
            <a:r>
              <a:rPr lang="en-US" sz="1600" b="1" dirty="0">
                <a:solidFill>
                  <a:srgbClr val="0070C0"/>
                </a:solidFill>
              </a:rPr>
              <a:t>dependent </a:t>
            </a:r>
            <a:r>
              <a:rPr lang="en-US" sz="1600" b="1" dirty="0" smtClean="0">
                <a:solidFill>
                  <a:srgbClr val="0070C0"/>
                </a:solidFill>
              </a:rPr>
              <a:t>variable </a:t>
            </a:r>
            <a:endParaRPr lang="en-US" sz="16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8312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21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pPr marL="457200" indent="-457200"/>
            <a:r>
              <a:rPr lang="en-US" dirty="0" smtClean="0"/>
              <a:t>3. Data </a:t>
            </a:r>
            <a:r>
              <a:rPr lang="en-US" dirty="0"/>
              <a:t>Feature - Order Book Imbalance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79512" y="1916832"/>
            <a:ext cx="79928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/>
              <a:t>Order Book Imbalance</a:t>
            </a:r>
            <a:r>
              <a:rPr lang="en-US" sz="1800" dirty="0"/>
              <a:t>: </a:t>
            </a:r>
            <a:r>
              <a:rPr lang="en-US" sz="1800" b="1" dirty="0">
                <a:solidFill>
                  <a:srgbClr val="0070C0"/>
                </a:solidFill>
              </a:rPr>
              <a:t>quantify supply vs </a:t>
            </a:r>
            <a:r>
              <a:rPr lang="en-US" sz="1800" b="1" dirty="0" smtClean="0">
                <a:solidFill>
                  <a:srgbClr val="0070C0"/>
                </a:solidFill>
              </a:rPr>
              <a:t>demand</a:t>
            </a:r>
            <a:r>
              <a:rPr lang="en-US" sz="1800" dirty="0" smtClean="0"/>
              <a:t>. It’s the </a:t>
            </a:r>
            <a:r>
              <a:rPr lang="en-US" sz="1800" dirty="0"/>
              <a:t>average </a:t>
            </a:r>
            <a:r>
              <a:rPr lang="en-US" sz="1800" b="1" dirty="0">
                <a:solidFill>
                  <a:srgbClr val="0070C0"/>
                </a:solidFill>
              </a:rPr>
              <a:t>ratio between the bid and ask size</a:t>
            </a:r>
          </a:p>
        </p:txBody>
      </p:sp>
      <p:pic>
        <p:nvPicPr>
          <p:cNvPr id="3074" name="Picture 2" descr="https://www.managementguru.net/wp-content/uploads/2014/03/supply-and-deman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2780928"/>
            <a:ext cx="4432118" cy="3329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5401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22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892480" cy="1000125"/>
          </a:xfrm>
        </p:spPr>
        <p:txBody>
          <a:bodyPr/>
          <a:lstStyle/>
          <a:p>
            <a:r>
              <a:rPr lang="en-US" dirty="0"/>
              <a:t>3. Data </a:t>
            </a:r>
            <a:r>
              <a:rPr lang="en-US" dirty="0" smtClean="0"/>
              <a:t>Feature - Order </a:t>
            </a:r>
            <a:r>
              <a:rPr lang="en-US" dirty="0"/>
              <a:t>Book </a:t>
            </a:r>
            <a:r>
              <a:rPr lang="en-US" dirty="0" smtClean="0"/>
              <a:t>Imbalance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496944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sz="1800" b="1" dirty="0" smtClean="0"/>
              <a:t>Order Book Imbalance</a:t>
            </a:r>
            <a:r>
              <a:rPr lang="en-US" sz="1800" dirty="0" smtClean="0"/>
              <a:t>: the </a:t>
            </a:r>
            <a:r>
              <a:rPr lang="en-US" sz="1800" dirty="0"/>
              <a:t>average ratio between the </a:t>
            </a:r>
            <a:r>
              <a:rPr lang="en-US" sz="1800" b="1" dirty="0">
                <a:solidFill>
                  <a:srgbClr val="0070C0"/>
                </a:solidFill>
              </a:rPr>
              <a:t>best bid and </a:t>
            </a:r>
            <a:r>
              <a:rPr lang="en-US" sz="1800" b="1" dirty="0" smtClean="0">
                <a:solidFill>
                  <a:srgbClr val="0070C0"/>
                </a:solidFill>
              </a:rPr>
              <a:t>best ask </a:t>
            </a:r>
            <a:r>
              <a:rPr lang="en-US" sz="1800" b="1" dirty="0">
                <a:solidFill>
                  <a:srgbClr val="0070C0"/>
                </a:solidFill>
              </a:rPr>
              <a:t>size </a:t>
            </a:r>
            <a:r>
              <a:rPr lang="en-US" sz="1800" dirty="0"/>
              <a:t>over a </a:t>
            </a:r>
            <a:r>
              <a:rPr lang="en-US" sz="1800" b="1" dirty="0" smtClean="0">
                <a:solidFill>
                  <a:srgbClr val="0070C0"/>
                </a:solidFill>
              </a:rPr>
              <a:t>rolling 1-min </a:t>
            </a:r>
            <a:r>
              <a:rPr lang="en-US" sz="1800" b="1" dirty="0">
                <a:solidFill>
                  <a:srgbClr val="0070C0"/>
                </a:solidFill>
              </a:rPr>
              <a:t>window</a:t>
            </a:r>
            <a:r>
              <a:rPr lang="en-US" sz="1800" dirty="0"/>
              <a:t>. If the average bid size is larger than the ask size (hence a positive ratio), like the example below, it indicates the price is more likely to go up. Vice versa, the price is more likely to go down.</a:t>
            </a:r>
          </a:p>
          <a:p>
            <a:endParaRPr lang="en-US" sz="1800" dirty="0" smtClean="0"/>
          </a:p>
          <a:p>
            <a:r>
              <a:rPr lang="en-US" sz="1800" dirty="0" smtClean="0"/>
              <a:t>	</a:t>
            </a:r>
            <a:r>
              <a:rPr lang="en-US" sz="1800" i="1" dirty="0" smtClean="0">
                <a:solidFill>
                  <a:srgbClr val="0070C0"/>
                </a:solidFill>
              </a:rPr>
              <a:t>1min-Order </a:t>
            </a:r>
            <a:r>
              <a:rPr lang="en-US" sz="1800" i="1" dirty="0">
                <a:solidFill>
                  <a:srgbClr val="0070C0"/>
                </a:solidFill>
              </a:rPr>
              <a:t>Book-Imbalance =  </a:t>
            </a:r>
            <a:r>
              <a:rPr lang="en-US" sz="1800" i="1" dirty="0" err="1">
                <a:solidFill>
                  <a:srgbClr val="0070C0"/>
                </a:solidFill>
              </a:rPr>
              <a:t>Avg</a:t>
            </a:r>
            <a:r>
              <a:rPr lang="en-US" sz="1800" i="1" dirty="0">
                <a:solidFill>
                  <a:srgbClr val="0070C0"/>
                </a:solidFill>
              </a:rPr>
              <a:t> (</a:t>
            </a:r>
            <a:r>
              <a:rPr lang="en-US" sz="1800" b="1" i="1" dirty="0">
                <a:solidFill>
                  <a:srgbClr val="FF0000"/>
                </a:solidFill>
              </a:rPr>
              <a:t>Log</a:t>
            </a:r>
            <a:r>
              <a:rPr lang="en-US" sz="1800" i="1" dirty="0">
                <a:solidFill>
                  <a:srgbClr val="0070C0"/>
                </a:solidFill>
              </a:rPr>
              <a:t>(Best </a:t>
            </a:r>
            <a:r>
              <a:rPr lang="en-US" sz="1800" i="1" dirty="0" err="1">
                <a:solidFill>
                  <a:srgbClr val="0070C0"/>
                </a:solidFill>
              </a:rPr>
              <a:t>BidSize</a:t>
            </a:r>
            <a:r>
              <a:rPr lang="en-US" sz="1800" i="1" dirty="0">
                <a:solidFill>
                  <a:srgbClr val="0070C0"/>
                </a:solidFill>
              </a:rPr>
              <a:t>/ Best </a:t>
            </a:r>
            <a:r>
              <a:rPr lang="en-US" sz="1800" i="1" dirty="0" err="1">
                <a:solidFill>
                  <a:srgbClr val="0070C0"/>
                </a:solidFill>
              </a:rPr>
              <a:t>AskSize</a:t>
            </a:r>
            <a:r>
              <a:rPr lang="en-US" sz="1800" i="1" dirty="0">
                <a:solidFill>
                  <a:srgbClr val="0070C0"/>
                </a:solidFill>
              </a:rPr>
              <a:t>))</a:t>
            </a:r>
          </a:p>
          <a:p>
            <a:endParaRPr lang="en-US" sz="1800" dirty="0" smtClean="0"/>
          </a:p>
          <a:p>
            <a:r>
              <a:rPr lang="en-US" sz="1800" b="1" dirty="0" smtClean="0"/>
              <a:t>Options</a:t>
            </a:r>
            <a:r>
              <a:rPr lang="en-US" sz="1800" dirty="0"/>
              <a:t>: We can take into account the </a:t>
            </a:r>
            <a:r>
              <a:rPr lang="en-US" sz="1800" b="1" dirty="0">
                <a:solidFill>
                  <a:srgbClr val="0070C0"/>
                </a:solidFill>
              </a:rPr>
              <a:t>first few levels </a:t>
            </a:r>
            <a:r>
              <a:rPr lang="en-US" sz="1800" dirty="0"/>
              <a:t>(for example 3 levels) of the order book while the top level of the book will have higher </a:t>
            </a:r>
            <a:r>
              <a:rPr lang="en-US" sz="1800" b="1" dirty="0">
                <a:solidFill>
                  <a:srgbClr val="0070C0"/>
                </a:solidFill>
              </a:rPr>
              <a:t>weighting</a:t>
            </a:r>
            <a:r>
              <a:rPr lang="en-US" sz="1800" dirty="0"/>
              <a:t>. The 1-min </a:t>
            </a:r>
            <a:r>
              <a:rPr lang="en-US" sz="1800" b="1" dirty="0">
                <a:solidFill>
                  <a:srgbClr val="0070C0"/>
                </a:solidFill>
              </a:rPr>
              <a:t>duration</a:t>
            </a:r>
            <a:r>
              <a:rPr lang="en-US" sz="1800" dirty="0"/>
              <a:t> can also be customized to a shorter or longer duration.</a:t>
            </a:r>
          </a:p>
          <a:p>
            <a:r>
              <a:rPr lang="en-US" sz="1800" dirty="0"/>
              <a:t>	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9530783"/>
              </p:ext>
            </p:extLst>
          </p:nvPr>
        </p:nvGraphicFramePr>
        <p:xfrm>
          <a:off x="2123728" y="4869160"/>
          <a:ext cx="4248472" cy="140928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184365"/>
                <a:gridCol w="975875"/>
                <a:gridCol w="792088"/>
                <a:gridCol w="1296144"/>
              </a:tblGrid>
              <a:tr h="203167"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u="sng" dirty="0">
                          <a:effectLst/>
                        </a:rPr>
                        <a:t>Size</a:t>
                      </a:r>
                      <a:endParaRPr lang="en-US" sz="1100" dirty="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u="sng" dirty="0">
                          <a:effectLst/>
                        </a:rPr>
                        <a:t>Bid</a:t>
                      </a:r>
                      <a:endParaRPr lang="en-US" sz="1100" dirty="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u="sng">
                          <a:effectLst/>
                        </a:rPr>
                        <a:t>Ask</a:t>
                      </a:r>
                      <a:endParaRPr lang="en-US" sz="110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u="sng" dirty="0">
                          <a:effectLst/>
                        </a:rPr>
                        <a:t>Size</a:t>
                      </a:r>
                      <a:endParaRPr lang="en-US" sz="1100" dirty="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406334"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effectLst/>
                        </a:rPr>
                        <a:t>100,000</a:t>
                      </a:r>
                      <a:endParaRPr lang="en-US" sz="1100" dirty="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effectLst/>
                        </a:rPr>
                        <a:t>152</a:t>
                      </a:r>
                      <a:endParaRPr lang="en-US" sz="1100" dirty="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effectLst/>
                        </a:rPr>
                        <a:t>152.1</a:t>
                      </a:r>
                      <a:endParaRPr lang="en-US" sz="1100" dirty="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20,000</a:t>
                      </a:r>
                    </a:p>
                  </a:txBody>
                  <a:tcPr marL="68580" marR="68580" marT="0" marB="0">
                    <a:solidFill>
                      <a:schemeClr val="accent1"/>
                    </a:solidFill>
                  </a:tcPr>
                </a:tc>
              </a:tr>
              <a:tr h="399891"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effectLst/>
                        </a:rPr>
                        <a:t>400,000</a:t>
                      </a:r>
                      <a:endParaRPr lang="en-US" sz="1100" dirty="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effectLst/>
                        </a:rPr>
                        <a:t>151.9</a:t>
                      </a:r>
                      <a:endParaRPr lang="en-US" sz="1100" dirty="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effectLst/>
                        </a:rPr>
                        <a:t>152.1</a:t>
                      </a:r>
                      <a:endParaRPr lang="en-US" sz="1100" dirty="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b="1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550,000</a:t>
                      </a:r>
                      <a:endParaRPr lang="en-US" sz="1100" b="1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solidFill>
                      <a:schemeClr val="accent1"/>
                    </a:solidFill>
                  </a:tcPr>
                </a:tc>
              </a:tr>
              <a:tr h="399891"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effectLst/>
                        </a:rPr>
                        <a:t>200,000</a:t>
                      </a:r>
                      <a:endParaRPr lang="en-US" sz="1100" dirty="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effectLst/>
                        </a:rPr>
                        <a:t>151.8</a:t>
                      </a:r>
                      <a:endParaRPr lang="en-US" sz="1100" dirty="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effectLst/>
                        </a:rPr>
                        <a:t>152.3</a:t>
                      </a:r>
                      <a:endParaRPr lang="en-US" sz="1100" dirty="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80,000</a:t>
                      </a:r>
                    </a:p>
                  </a:txBody>
                  <a:tcPr marL="68580" marR="68580" marT="0" marB="0">
                    <a:solidFill>
                      <a:schemeClr val="accent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11385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23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892480" cy="1000125"/>
          </a:xfrm>
        </p:spPr>
        <p:txBody>
          <a:bodyPr/>
          <a:lstStyle/>
          <a:p>
            <a:r>
              <a:rPr lang="en-US" dirty="0"/>
              <a:t>3. Data </a:t>
            </a:r>
            <a:r>
              <a:rPr lang="en-US" dirty="0" smtClean="0"/>
              <a:t>Feature - Order </a:t>
            </a:r>
            <a:r>
              <a:rPr lang="en-US" dirty="0"/>
              <a:t>Book </a:t>
            </a:r>
            <a:r>
              <a:rPr lang="en-US" dirty="0" smtClean="0"/>
              <a:t>Imbalance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496944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sz="1800" b="1" u="sng" dirty="0" smtClean="0"/>
              <a:t>Example</a:t>
            </a:r>
            <a:r>
              <a:rPr lang="en-US" sz="1800" dirty="0" smtClean="0"/>
              <a:t> (Assume the following order book numbers are 1-min average)</a:t>
            </a:r>
            <a:endParaRPr lang="en-US" sz="1800" dirty="0"/>
          </a:p>
          <a:p>
            <a:r>
              <a:rPr lang="en-US" sz="1800" dirty="0" smtClean="0"/>
              <a:t/>
            </a:r>
            <a:br>
              <a:rPr lang="en-US" sz="1800" dirty="0" smtClean="0"/>
            </a:br>
            <a:r>
              <a:rPr lang="en-US" sz="1800" i="1" dirty="0" smtClean="0">
                <a:solidFill>
                  <a:srgbClr val="0070C0"/>
                </a:solidFill>
              </a:rPr>
              <a:t>1min-Order </a:t>
            </a:r>
            <a:r>
              <a:rPr lang="en-US" sz="1800" i="1" dirty="0">
                <a:solidFill>
                  <a:srgbClr val="0070C0"/>
                </a:solidFill>
              </a:rPr>
              <a:t>Book-Imbalance =  </a:t>
            </a:r>
            <a:r>
              <a:rPr lang="en-US" sz="1800" i="1" dirty="0" err="1">
                <a:solidFill>
                  <a:srgbClr val="0070C0"/>
                </a:solidFill>
              </a:rPr>
              <a:t>Avg</a:t>
            </a:r>
            <a:r>
              <a:rPr lang="en-US" sz="1800" i="1" dirty="0">
                <a:solidFill>
                  <a:srgbClr val="0070C0"/>
                </a:solidFill>
              </a:rPr>
              <a:t> (</a:t>
            </a:r>
            <a:r>
              <a:rPr lang="en-US" sz="1800" b="1" i="1" dirty="0">
                <a:solidFill>
                  <a:srgbClr val="FF0000"/>
                </a:solidFill>
              </a:rPr>
              <a:t>Log</a:t>
            </a:r>
            <a:r>
              <a:rPr lang="en-US" sz="1800" i="1" dirty="0">
                <a:solidFill>
                  <a:srgbClr val="0070C0"/>
                </a:solidFill>
              </a:rPr>
              <a:t>(Best </a:t>
            </a:r>
            <a:r>
              <a:rPr lang="en-US" sz="1800" i="1" dirty="0" err="1">
                <a:solidFill>
                  <a:srgbClr val="0070C0"/>
                </a:solidFill>
              </a:rPr>
              <a:t>BidSize</a:t>
            </a:r>
            <a:r>
              <a:rPr lang="en-US" sz="1800" i="1" dirty="0">
                <a:solidFill>
                  <a:srgbClr val="0070C0"/>
                </a:solidFill>
              </a:rPr>
              <a:t>/ Best </a:t>
            </a:r>
            <a:r>
              <a:rPr lang="en-US" sz="1800" i="1" dirty="0" err="1">
                <a:solidFill>
                  <a:srgbClr val="0070C0"/>
                </a:solidFill>
              </a:rPr>
              <a:t>AskSize</a:t>
            </a:r>
            <a:r>
              <a:rPr lang="en-US" sz="1800" i="1" dirty="0">
                <a:solidFill>
                  <a:srgbClr val="0070C0"/>
                </a:solidFill>
              </a:rPr>
              <a:t>))</a:t>
            </a:r>
          </a:p>
          <a:p>
            <a:endParaRPr lang="en-US" sz="1800" dirty="0" smtClean="0"/>
          </a:p>
          <a:p>
            <a:pPr lvl="1"/>
            <a:r>
              <a:rPr lang="en-US" sz="1400" b="1" dirty="0" smtClean="0"/>
              <a:t>First 1 Level</a:t>
            </a:r>
            <a:r>
              <a:rPr lang="en-US" sz="1400" dirty="0" smtClean="0"/>
              <a:t>: Log(100,000 / 20,000) </a:t>
            </a:r>
          </a:p>
          <a:p>
            <a:pPr marL="457200" lvl="1" indent="0">
              <a:buNone/>
            </a:pPr>
            <a:r>
              <a:rPr lang="en-US" sz="1400" dirty="0"/>
              <a:t>	</a:t>
            </a:r>
            <a:r>
              <a:rPr lang="en-US" sz="1400" dirty="0" smtClean="0"/>
              <a:t>= </a:t>
            </a:r>
            <a:r>
              <a:rPr lang="en-US" sz="1400" b="1" dirty="0" smtClean="0"/>
              <a:t>1.609  </a:t>
            </a:r>
            <a:r>
              <a:rPr lang="en-US" sz="1400" dirty="0" smtClean="0">
                <a:sym typeface="Wingdings" panose="05000000000000000000" pitchFamily="2" charset="2"/>
              </a:rPr>
              <a:t> </a:t>
            </a:r>
            <a:r>
              <a:rPr lang="en-US" sz="1400" b="1" dirty="0" smtClean="0">
                <a:solidFill>
                  <a:srgbClr val="0070C0"/>
                </a:solidFill>
                <a:sym typeface="Wingdings" panose="05000000000000000000" pitchFamily="2" charset="2"/>
              </a:rPr>
              <a:t>Positive</a:t>
            </a:r>
            <a:r>
              <a:rPr lang="en-US" sz="1400" dirty="0" smtClean="0">
                <a:solidFill>
                  <a:srgbClr val="0070C0"/>
                </a:solidFill>
                <a:sym typeface="Wingdings" panose="05000000000000000000" pitchFamily="2" charset="2"/>
              </a:rPr>
              <a:t> </a:t>
            </a:r>
            <a:r>
              <a:rPr lang="en-US" sz="1400" dirty="0" smtClean="0">
                <a:sym typeface="Wingdings" panose="05000000000000000000" pitchFamily="2" charset="2"/>
              </a:rPr>
              <a:t>when Bid Size &gt; Ask Size (</a:t>
            </a:r>
            <a:r>
              <a:rPr lang="en-US" sz="1400" b="1" dirty="0">
                <a:solidFill>
                  <a:srgbClr val="0070C0"/>
                </a:solidFill>
              </a:rPr>
              <a:t>demand &gt; </a:t>
            </a:r>
            <a:r>
              <a:rPr lang="en-US" sz="1400" b="1" dirty="0" smtClean="0">
                <a:solidFill>
                  <a:srgbClr val="0070C0"/>
                </a:solidFill>
              </a:rPr>
              <a:t>supply</a:t>
            </a:r>
            <a:r>
              <a:rPr lang="en-US" sz="1400" dirty="0" smtClean="0"/>
              <a:t>)</a:t>
            </a:r>
            <a:br>
              <a:rPr lang="en-US" sz="1400" dirty="0" smtClean="0"/>
            </a:br>
            <a:endParaRPr lang="en-US" sz="1400" dirty="0" smtClean="0"/>
          </a:p>
          <a:p>
            <a:pPr lvl="1"/>
            <a:r>
              <a:rPr lang="en-US" sz="1400" b="1" dirty="0" smtClean="0"/>
              <a:t>First 2 Level</a:t>
            </a:r>
            <a:r>
              <a:rPr lang="en-US" sz="1400" dirty="0" smtClean="0"/>
              <a:t>: Log((100,000 + 400,000) / (20,000 + 550,000</a:t>
            </a:r>
            <a:r>
              <a:rPr lang="en-US" sz="1400" dirty="0"/>
              <a:t>)) </a:t>
            </a:r>
            <a:r>
              <a:rPr lang="en-US" sz="1400" dirty="0" smtClean="0"/>
              <a:t>= Log(500,000 </a:t>
            </a:r>
            <a:r>
              <a:rPr lang="en-US" sz="1400" dirty="0"/>
              <a:t>/ </a:t>
            </a:r>
            <a:r>
              <a:rPr lang="en-US" sz="1400" dirty="0" smtClean="0"/>
              <a:t>570,000</a:t>
            </a:r>
            <a:r>
              <a:rPr lang="en-US" sz="1400" dirty="0"/>
              <a:t>)</a:t>
            </a:r>
            <a:endParaRPr lang="en-US" sz="1400" dirty="0" smtClean="0"/>
          </a:p>
          <a:p>
            <a:pPr marL="457200" lvl="1" indent="0">
              <a:buNone/>
            </a:pPr>
            <a:r>
              <a:rPr lang="en-US" sz="1400" dirty="0" smtClean="0"/>
              <a:t>	= </a:t>
            </a:r>
            <a:r>
              <a:rPr lang="en-US" sz="1400" b="1" dirty="0" smtClean="0"/>
              <a:t>-0.13 </a:t>
            </a:r>
            <a:r>
              <a:rPr lang="en-US" sz="1400" dirty="0" smtClean="0">
                <a:sym typeface="Wingdings" panose="05000000000000000000" pitchFamily="2" charset="2"/>
              </a:rPr>
              <a:t> </a:t>
            </a:r>
            <a:r>
              <a:rPr lang="en-US" sz="1400" b="1" dirty="0" smtClean="0">
                <a:solidFill>
                  <a:srgbClr val="0070C0"/>
                </a:solidFill>
                <a:sym typeface="Wingdings" panose="05000000000000000000" pitchFamily="2" charset="2"/>
              </a:rPr>
              <a:t>Negative</a:t>
            </a:r>
            <a:r>
              <a:rPr lang="en-US" sz="1400" dirty="0" smtClean="0">
                <a:solidFill>
                  <a:srgbClr val="0070C0"/>
                </a:solidFill>
                <a:sym typeface="Wingdings" panose="05000000000000000000" pitchFamily="2" charset="2"/>
              </a:rPr>
              <a:t> </a:t>
            </a:r>
            <a:r>
              <a:rPr lang="en-US" sz="1400" dirty="0" smtClean="0">
                <a:sym typeface="Wingdings" panose="05000000000000000000" pitchFamily="2" charset="2"/>
              </a:rPr>
              <a:t>when Ask Size &gt; Bid Size (</a:t>
            </a:r>
            <a:r>
              <a:rPr lang="en-US" sz="1400" b="1" dirty="0">
                <a:solidFill>
                  <a:srgbClr val="0070C0"/>
                </a:solidFill>
              </a:rPr>
              <a:t>supply &gt; demand</a:t>
            </a:r>
            <a:r>
              <a:rPr lang="en-US" sz="1400" dirty="0" smtClean="0"/>
              <a:t>)</a:t>
            </a:r>
            <a:endParaRPr lang="en-US" sz="1400" dirty="0"/>
          </a:p>
          <a:p>
            <a:pPr marL="457200" lvl="1" indent="0">
              <a:buNone/>
            </a:pPr>
            <a:endParaRPr lang="en-US" sz="1400" dirty="0" smtClean="0">
              <a:sym typeface="Wingdings" panose="05000000000000000000" pitchFamily="2" charset="2"/>
            </a:endParaRPr>
          </a:p>
          <a:p>
            <a:pPr marL="457200" lvl="1" indent="0">
              <a:buNone/>
            </a:pPr>
            <a:r>
              <a:rPr lang="en-US" sz="1400" dirty="0" smtClean="0"/>
              <a:t>														</a:t>
            </a:r>
            <a:endParaRPr lang="en-US" sz="1400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3773332"/>
              </p:ext>
            </p:extLst>
          </p:nvPr>
        </p:nvGraphicFramePr>
        <p:xfrm>
          <a:off x="2123728" y="4509120"/>
          <a:ext cx="4248472" cy="140928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184365"/>
                <a:gridCol w="975875"/>
                <a:gridCol w="792088"/>
                <a:gridCol w="1296144"/>
              </a:tblGrid>
              <a:tr h="203167"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u="sng" dirty="0">
                          <a:effectLst/>
                        </a:rPr>
                        <a:t>Size</a:t>
                      </a:r>
                      <a:endParaRPr lang="en-US" sz="1100" dirty="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u="sng" dirty="0">
                          <a:effectLst/>
                        </a:rPr>
                        <a:t>Bid</a:t>
                      </a:r>
                      <a:endParaRPr lang="en-US" sz="1100" dirty="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u="sng">
                          <a:effectLst/>
                        </a:rPr>
                        <a:t>Ask</a:t>
                      </a:r>
                      <a:endParaRPr lang="en-US" sz="110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u="sng" dirty="0">
                          <a:effectLst/>
                        </a:rPr>
                        <a:t>Size</a:t>
                      </a:r>
                      <a:endParaRPr lang="en-US" sz="1100" dirty="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406334"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effectLst/>
                        </a:rPr>
                        <a:t>100,000</a:t>
                      </a:r>
                      <a:endParaRPr lang="en-US" sz="1100" dirty="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effectLst/>
                        </a:rPr>
                        <a:t>152</a:t>
                      </a:r>
                      <a:endParaRPr lang="en-US" sz="1100" dirty="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effectLst/>
                        </a:rPr>
                        <a:t>152.1</a:t>
                      </a:r>
                      <a:endParaRPr lang="en-US" sz="1100" dirty="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20,000</a:t>
                      </a:r>
                    </a:p>
                  </a:txBody>
                  <a:tcPr marL="68580" marR="68580" marT="0" marB="0">
                    <a:solidFill>
                      <a:schemeClr val="accent1"/>
                    </a:solidFill>
                  </a:tcPr>
                </a:tc>
              </a:tr>
              <a:tr h="399891"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effectLst/>
                        </a:rPr>
                        <a:t>400,000</a:t>
                      </a:r>
                      <a:endParaRPr lang="en-US" sz="1100" dirty="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effectLst/>
                        </a:rPr>
                        <a:t>151.9</a:t>
                      </a:r>
                      <a:endParaRPr lang="en-US" sz="1100" dirty="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effectLst/>
                        </a:rPr>
                        <a:t>152.2</a:t>
                      </a:r>
                      <a:endParaRPr lang="en-US" sz="1100" dirty="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b="1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550,000</a:t>
                      </a:r>
                      <a:endParaRPr lang="en-US" sz="1100" b="1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solidFill>
                      <a:schemeClr val="accent1"/>
                    </a:solidFill>
                  </a:tcPr>
                </a:tc>
              </a:tr>
              <a:tr h="399891"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effectLst/>
                        </a:rPr>
                        <a:t>200,000</a:t>
                      </a:r>
                      <a:endParaRPr lang="en-US" sz="1100" dirty="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effectLst/>
                        </a:rPr>
                        <a:t>151.8</a:t>
                      </a:r>
                      <a:endParaRPr lang="en-US" sz="1100" dirty="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effectLst/>
                        </a:rPr>
                        <a:t>152.3</a:t>
                      </a:r>
                      <a:endParaRPr lang="en-US" sz="1100" dirty="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80,000</a:t>
                      </a:r>
                    </a:p>
                  </a:txBody>
                  <a:tcPr marL="68580" marR="68580" marT="0" marB="0">
                    <a:solidFill>
                      <a:schemeClr val="accent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6973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24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/>
              <a:t>3. Data Feature - Money flow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700808"/>
            <a:ext cx="7344816" cy="4423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84189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25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/>
              <a:t>3. Data Feature - Money flow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352928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sz="1800" b="1" dirty="0" smtClean="0"/>
              <a:t>Money flow</a:t>
            </a:r>
            <a:r>
              <a:rPr lang="en-US" sz="1800" dirty="0" smtClean="0"/>
              <a:t>: when </a:t>
            </a:r>
            <a:r>
              <a:rPr lang="en-US" sz="1800" dirty="0"/>
              <a:t>a stock is purchased at a higher price (i.e. Last &gt; Previous Last), it is called </a:t>
            </a:r>
            <a:r>
              <a:rPr lang="en-US" sz="1800" b="1" dirty="0">
                <a:solidFill>
                  <a:srgbClr val="0070C0"/>
                </a:solidFill>
              </a:rPr>
              <a:t>uptick</a:t>
            </a:r>
            <a:r>
              <a:rPr lang="en-US" sz="1800" dirty="0">
                <a:solidFill>
                  <a:srgbClr val="0070C0"/>
                </a:solidFill>
              </a:rPr>
              <a:t> </a:t>
            </a:r>
            <a:r>
              <a:rPr lang="en-US" sz="1800" dirty="0"/>
              <a:t>and be considered </a:t>
            </a:r>
            <a:r>
              <a:rPr lang="en-US" sz="1800" b="1" dirty="0">
                <a:solidFill>
                  <a:srgbClr val="0070C0"/>
                </a:solidFill>
              </a:rPr>
              <a:t>positive money flow</a:t>
            </a:r>
            <a:r>
              <a:rPr lang="en-US" sz="1800" dirty="0"/>
              <a:t>. When the next trade is at a lower price (a </a:t>
            </a:r>
            <a:r>
              <a:rPr lang="en-US" sz="1800" b="1" dirty="0">
                <a:solidFill>
                  <a:srgbClr val="0070C0"/>
                </a:solidFill>
              </a:rPr>
              <a:t>downtick</a:t>
            </a:r>
            <a:r>
              <a:rPr lang="en-US" sz="1800" dirty="0"/>
              <a:t>), this is considered to be </a:t>
            </a:r>
            <a:r>
              <a:rPr lang="en-US" sz="1800" b="1" dirty="0">
                <a:solidFill>
                  <a:srgbClr val="0070C0"/>
                </a:solidFill>
              </a:rPr>
              <a:t>negative money flow</a:t>
            </a:r>
            <a:r>
              <a:rPr lang="en-US" sz="1800" dirty="0"/>
              <a:t>.</a:t>
            </a:r>
          </a:p>
          <a:p>
            <a:r>
              <a:rPr lang="en-US" sz="1800" dirty="0" smtClean="0"/>
              <a:t>	</a:t>
            </a:r>
          </a:p>
          <a:p>
            <a:r>
              <a:rPr lang="en-US" sz="1800" dirty="0"/>
              <a:t>	</a:t>
            </a:r>
            <a:r>
              <a:rPr lang="en-US" sz="1800" dirty="0" smtClean="0"/>
              <a:t>If </a:t>
            </a:r>
            <a:r>
              <a:rPr lang="en-US" sz="1800" dirty="0"/>
              <a:t>more shares were bought throughout the 5-min window on the </a:t>
            </a:r>
            <a:r>
              <a:rPr lang="en-US" sz="1800" b="1" dirty="0">
                <a:solidFill>
                  <a:srgbClr val="0070C0"/>
                </a:solidFill>
              </a:rPr>
              <a:t>uptick</a:t>
            </a:r>
            <a:r>
              <a:rPr lang="en-US" sz="1800" dirty="0">
                <a:solidFill>
                  <a:srgbClr val="0070C0"/>
                </a:solidFill>
              </a:rPr>
              <a:t> </a:t>
            </a:r>
            <a:r>
              <a:rPr lang="en-US" sz="1800" dirty="0"/>
              <a:t>than the downtick, </a:t>
            </a:r>
            <a:r>
              <a:rPr lang="en-US" sz="1800" b="1" dirty="0">
                <a:solidFill>
                  <a:srgbClr val="0070C0"/>
                </a:solidFill>
              </a:rPr>
              <a:t>net money flow </a:t>
            </a:r>
            <a:r>
              <a:rPr lang="en-US" sz="1800" dirty="0"/>
              <a:t>is </a:t>
            </a:r>
            <a:r>
              <a:rPr lang="en-US" sz="1800" b="1" dirty="0">
                <a:solidFill>
                  <a:srgbClr val="0070C0"/>
                </a:solidFill>
              </a:rPr>
              <a:t>positive</a:t>
            </a:r>
            <a:r>
              <a:rPr lang="en-US" sz="1800" dirty="0">
                <a:solidFill>
                  <a:srgbClr val="0070C0"/>
                </a:solidFill>
              </a:rPr>
              <a:t> </a:t>
            </a:r>
            <a:r>
              <a:rPr lang="en-US" sz="1800" dirty="0"/>
              <a:t>because more investors were willing to pay a premium for the stock</a:t>
            </a:r>
            <a:r>
              <a:rPr lang="en-US" sz="1800" dirty="0" smtClean="0"/>
              <a:t>.</a:t>
            </a:r>
            <a:br>
              <a:rPr lang="en-US" sz="1800" dirty="0" smtClean="0"/>
            </a:br>
            <a:r>
              <a:rPr lang="en-US" sz="1800" dirty="0" smtClean="0"/>
              <a:t>	</a:t>
            </a:r>
          </a:p>
          <a:p>
            <a:r>
              <a:rPr lang="en-US" sz="1800" dirty="0"/>
              <a:t>	</a:t>
            </a:r>
            <a:r>
              <a:rPr lang="en-US" sz="1800" dirty="0" smtClean="0"/>
              <a:t>	</a:t>
            </a:r>
            <a:r>
              <a:rPr lang="en-US" sz="1800" i="1" dirty="0" smtClean="0">
                <a:solidFill>
                  <a:srgbClr val="0070C0"/>
                </a:solidFill>
              </a:rPr>
              <a:t>5min-MoneyFlow </a:t>
            </a:r>
            <a:r>
              <a:rPr lang="en-US" sz="1800" i="1" dirty="0">
                <a:solidFill>
                  <a:srgbClr val="0070C0"/>
                </a:solidFill>
              </a:rPr>
              <a:t>=  </a:t>
            </a:r>
            <a:r>
              <a:rPr lang="en-US" sz="1800" i="1" dirty="0">
                <a:solidFill>
                  <a:srgbClr val="0070C0"/>
                </a:solidFill>
                <a:sym typeface="Symbol"/>
              </a:rPr>
              <a:t></a:t>
            </a:r>
            <a:r>
              <a:rPr lang="en-US" sz="1800" i="1" dirty="0">
                <a:solidFill>
                  <a:srgbClr val="0070C0"/>
                </a:solidFill>
              </a:rPr>
              <a:t>( (Last </a:t>
            </a:r>
            <a:r>
              <a:rPr lang="en-US" altLang="zh-HK" sz="1800" i="1" dirty="0">
                <a:solidFill>
                  <a:srgbClr val="0070C0"/>
                </a:solidFill>
              </a:rPr>
              <a:t>–</a:t>
            </a:r>
            <a:r>
              <a:rPr lang="en-US" sz="1800" i="1" dirty="0">
                <a:solidFill>
                  <a:srgbClr val="0070C0"/>
                </a:solidFill>
              </a:rPr>
              <a:t> Previous Last) * Last Size)</a:t>
            </a:r>
          </a:p>
          <a:p>
            <a:endParaRPr lang="en-US" sz="1800" dirty="0" smtClean="0"/>
          </a:p>
          <a:p>
            <a:r>
              <a:rPr lang="en-US" sz="1800" b="1" dirty="0"/>
              <a:t>Options</a:t>
            </a:r>
            <a:r>
              <a:rPr lang="en-US" sz="1800" dirty="0"/>
              <a:t>: The 5-min duration can also be customized to a shorter or longer duration.</a:t>
            </a:r>
          </a:p>
          <a:p>
            <a:endParaRPr lang="en-US" sz="1800" dirty="0"/>
          </a:p>
          <a:p>
            <a:r>
              <a:rPr lang="en-US" sz="1800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2310965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26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pPr marL="457200" indent="-457200"/>
            <a:r>
              <a:rPr lang="en-US" dirty="0" smtClean="0"/>
              <a:t>4. Labelled Dataset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79512" y="1916832"/>
            <a:ext cx="799288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Step 4: Prepare the labelled dataset for the Supervised Machine Learning Algorithm</a:t>
            </a:r>
          </a:p>
          <a:p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 smtClean="0"/>
              <a:t>Labelled Dataset</a:t>
            </a:r>
            <a:r>
              <a:rPr lang="en-US" sz="1600" dirty="0" smtClean="0"/>
              <a:t>: features -&gt; outcome (target variable)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 smtClean="0"/>
          </a:p>
          <a:p>
            <a:pPr lvl="1"/>
            <a:endParaRPr lang="en-US" sz="1600" b="1" dirty="0" smtClean="0"/>
          </a:p>
          <a:p>
            <a:pPr lvl="1"/>
            <a:r>
              <a:rPr lang="en-US" sz="1600" b="1" dirty="0" smtClean="0"/>
              <a:t>Features: </a:t>
            </a:r>
            <a:r>
              <a:rPr lang="en-US" sz="1600" b="1" dirty="0">
                <a:solidFill>
                  <a:srgbClr val="0070C0"/>
                </a:solidFill>
              </a:rPr>
              <a:t>order book </a:t>
            </a:r>
            <a:r>
              <a:rPr lang="en-US" sz="1600" b="1" dirty="0" smtClean="0">
                <a:solidFill>
                  <a:srgbClr val="0070C0"/>
                </a:solidFill>
              </a:rPr>
              <a:t>features</a:t>
            </a:r>
            <a:endParaRPr lang="en-US" sz="1600" b="1" dirty="0" smtClean="0"/>
          </a:p>
          <a:p>
            <a:pPr lvl="1"/>
            <a:r>
              <a:rPr lang="en-US" sz="1600" b="1" dirty="0" smtClean="0"/>
              <a:t>Outcome: </a:t>
            </a:r>
            <a:r>
              <a:rPr lang="en-US" sz="1600" b="1" dirty="0" smtClean="0">
                <a:solidFill>
                  <a:srgbClr val="0070C0"/>
                </a:solidFill>
              </a:rPr>
              <a:t>short-term</a:t>
            </a:r>
            <a:r>
              <a:rPr lang="en-US" sz="1600" dirty="0" smtClean="0"/>
              <a:t> </a:t>
            </a:r>
            <a:r>
              <a:rPr lang="en-US" sz="1600" dirty="0"/>
              <a:t>(next) price </a:t>
            </a:r>
            <a:r>
              <a:rPr lang="en-US" sz="1600" dirty="0" smtClean="0"/>
              <a:t>move up/down</a:t>
            </a:r>
          </a:p>
          <a:p>
            <a:pPr lvl="1"/>
            <a:endParaRPr lang="en-US" sz="1600" b="1" dirty="0" smtClean="0"/>
          </a:p>
          <a:p>
            <a:pPr lvl="1"/>
            <a:endParaRPr lang="en-US" sz="1600" b="1" dirty="0" smtClean="0"/>
          </a:p>
          <a:p>
            <a:pPr lvl="1"/>
            <a:endParaRPr lang="en-US" sz="1600" dirty="0"/>
          </a:p>
          <a:p>
            <a:pPr lvl="1"/>
            <a:r>
              <a:rPr lang="en-US" sz="1600" dirty="0"/>
              <a:t/>
            </a:r>
            <a:br>
              <a:rPr lang="en-US" sz="1600" dirty="0"/>
            </a:b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 smtClean="0"/>
          </a:p>
        </p:txBody>
      </p:sp>
      <p:pic>
        <p:nvPicPr>
          <p:cNvPr id="1026" name="Picture 2" descr="Magnifying Glass On Top Of Market Data Document Stock Photo - Download  Image Now - iStoc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4857" y="3284984"/>
            <a:ext cx="3163044" cy="2106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495399" y="5410096"/>
            <a:ext cx="36486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sz="1600" dirty="0"/>
              <a:t>Generate labelled dataset from </a:t>
            </a:r>
            <a:r>
              <a:rPr lang="en-US" sz="1600" b="1" dirty="0">
                <a:solidFill>
                  <a:srgbClr val="0070C0"/>
                </a:solidFill>
              </a:rPr>
              <a:t>historical market tick data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3510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27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pPr marL="457200" indent="-457200"/>
            <a:r>
              <a:rPr lang="en-US" dirty="0" smtClean="0"/>
              <a:t>4. Labelled Dataset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79512" y="1916832"/>
            <a:ext cx="8280920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Use </a:t>
            </a:r>
            <a:r>
              <a:rPr lang="en-US" sz="1800" b="1" dirty="0" smtClean="0">
                <a:solidFill>
                  <a:srgbClr val="0070C0"/>
                </a:solidFill>
              </a:rPr>
              <a:t>historical market tick data </a:t>
            </a:r>
            <a:r>
              <a:rPr lang="en-US" sz="1800" dirty="0" smtClean="0"/>
              <a:t>(e.g. 1 week of </a:t>
            </a:r>
            <a:r>
              <a:rPr lang="en-US" sz="1800" dirty="0" err="1" smtClean="0"/>
              <a:t>Tencent</a:t>
            </a:r>
            <a:r>
              <a:rPr lang="en-US" sz="1800" dirty="0" smtClean="0"/>
              <a:t>). When there’s a price up/down change (</a:t>
            </a:r>
            <a:r>
              <a:rPr lang="en-US" sz="1800" b="1" dirty="0" smtClean="0">
                <a:solidFill>
                  <a:srgbClr val="0070C0"/>
                </a:solidFill>
              </a:rPr>
              <a:t>the target variable</a:t>
            </a:r>
            <a:r>
              <a:rPr lang="en-US" sz="1800" dirty="0" smtClean="0"/>
              <a:t>), generate the corresponding order book features (e.g. Order- Book-Imbalance and Money-Flow) </a:t>
            </a:r>
          </a:p>
          <a:p>
            <a:pPr lvl="1"/>
            <a:endParaRPr lang="en-US" sz="1600" dirty="0"/>
          </a:p>
          <a:p>
            <a:pPr lvl="1"/>
            <a:r>
              <a:rPr lang="en-US" sz="1600" dirty="0"/>
              <a:t/>
            </a:r>
            <a:br>
              <a:rPr lang="en-US" sz="1600" dirty="0"/>
            </a:b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611560" y="5589240"/>
            <a:ext cx="40719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* Price is </a:t>
            </a:r>
            <a:r>
              <a:rPr lang="en-US" sz="1600" b="1" dirty="0" smtClean="0">
                <a:solidFill>
                  <a:srgbClr val="0070C0"/>
                </a:solidFill>
              </a:rPr>
              <a:t>mid-price</a:t>
            </a:r>
            <a:r>
              <a:rPr lang="en-US" sz="1600" dirty="0" smtClean="0"/>
              <a:t> which is (bid + ask) / 2</a:t>
            </a:r>
            <a:endParaRPr lang="en-US" sz="16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713" y="2996952"/>
            <a:ext cx="8410575" cy="2266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42887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28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>
            <a:normAutofit/>
          </a:bodyPr>
          <a:lstStyle/>
          <a:p>
            <a:pPr marL="457200" indent="-457200"/>
            <a:r>
              <a:rPr lang="en-US" dirty="0" smtClean="0"/>
              <a:t>4. Labelled Dataset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251520" y="1700808"/>
            <a:ext cx="4968552" cy="2448272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lvl="1"/>
            <a:r>
              <a:rPr lang="en-US" sz="1600" b="1" dirty="0" smtClean="0"/>
              <a:t>L1</a:t>
            </a:r>
            <a:r>
              <a:rPr lang="en-US" sz="1600" dirty="0"/>
              <a:t>: </a:t>
            </a:r>
            <a:r>
              <a:rPr lang="en-US" sz="1600" dirty="0" smtClean="0"/>
              <a:t>First-1-Level </a:t>
            </a:r>
            <a:r>
              <a:rPr lang="en-US" sz="1600" dirty="0"/>
              <a:t>OBI</a:t>
            </a:r>
          </a:p>
          <a:p>
            <a:pPr lvl="1"/>
            <a:r>
              <a:rPr lang="en-US" sz="1600" b="1" dirty="0"/>
              <a:t>L2</a:t>
            </a:r>
            <a:r>
              <a:rPr lang="en-US" sz="1600" dirty="0"/>
              <a:t>: </a:t>
            </a:r>
            <a:r>
              <a:rPr lang="en-US" sz="1600" dirty="0" smtClean="0"/>
              <a:t>First-2-Level </a:t>
            </a:r>
            <a:r>
              <a:rPr lang="en-US" sz="1600" dirty="0"/>
              <a:t>OBI</a:t>
            </a:r>
          </a:p>
          <a:p>
            <a:pPr lvl="1"/>
            <a:r>
              <a:rPr lang="en-US" sz="1600" b="1" dirty="0"/>
              <a:t>L3</a:t>
            </a:r>
            <a:r>
              <a:rPr lang="en-US" sz="1600" dirty="0"/>
              <a:t>: </a:t>
            </a:r>
            <a:r>
              <a:rPr lang="en-US" sz="1600" dirty="0" smtClean="0"/>
              <a:t>First-3-Level OBI</a:t>
            </a:r>
          </a:p>
          <a:p>
            <a:pPr lvl="1"/>
            <a:r>
              <a:rPr lang="en-US" sz="1600" b="1" dirty="0" smtClean="0"/>
              <a:t>MF</a:t>
            </a:r>
            <a:r>
              <a:rPr lang="en-US" sz="1600" dirty="0" smtClean="0"/>
              <a:t>: Money Flow</a:t>
            </a:r>
            <a:endParaRPr lang="en-US" sz="1600" dirty="0"/>
          </a:p>
          <a:p>
            <a:pPr lvl="1"/>
            <a:r>
              <a:rPr lang="en-US" sz="1600" b="1" dirty="0" smtClean="0"/>
              <a:t>Dir</a:t>
            </a:r>
            <a:r>
              <a:rPr lang="en-US" sz="1600" dirty="0" smtClean="0"/>
              <a:t>: </a:t>
            </a:r>
            <a:r>
              <a:rPr lang="en-US" sz="1600" dirty="0" smtClean="0">
                <a:solidFill>
                  <a:srgbClr val="0070C0"/>
                </a:solidFill>
              </a:rPr>
              <a:t>Mid-Price</a:t>
            </a:r>
            <a:r>
              <a:rPr lang="en-US" sz="1600" dirty="0" smtClean="0"/>
              <a:t> Direction - u(up</a:t>
            </a:r>
            <a:r>
              <a:rPr lang="en-US" sz="1600" dirty="0"/>
              <a:t>) , d (down)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148064" y="5444757"/>
            <a:ext cx="316835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The data </a:t>
            </a:r>
            <a:r>
              <a:rPr lang="en-US" sz="1400" b="1" dirty="0" smtClean="0">
                <a:solidFill>
                  <a:srgbClr val="0070C0"/>
                </a:solidFill>
              </a:rPr>
              <a:t>normalized</a:t>
            </a:r>
            <a:r>
              <a:rPr lang="en-US" sz="1400" dirty="0" smtClean="0">
                <a:solidFill>
                  <a:srgbClr val="0070C0"/>
                </a:solidFill>
              </a:rPr>
              <a:t> </a:t>
            </a:r>
            <a:r>
              <a:rPr lang="en-US" sz="1400" dirty="0" smtClean="0"/>
              <a:t>to [-1, 1]</a:t>
            </a:r>
          </a:p>
          <a:p>
            <a:r>
              <a:rPr lang="en-US" sz="1400" dirty="0">
                <a:hlinkClick r:id="rId2"/>
              </a:rPr>
              <a:t>Why Data Normalization is necessary for Machine Learning models</a:t>
            </a:r>
            <a:endParaRPr lang="en-US" sz="14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519658"/>
            <a:ext cx="3067050" cy="4781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9674438"/>
              </p:ext>
            </p:extLst>
          </p:nvPr>
        </p:nvGraphicFramePr>
        <p:xfrm>
          <a:off x="467544" y="3717032"/>
          <a:ext cx="4248472" cy="140928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184365"/>
                <a:gridCol w="975875"/>
                <a:gridCol w="792088"/>
                <a:gridCol w="1296144"/>
              </a:tblGrid>
              <a:tr h="203167"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u="sng" dirty="0">
                          <a:effectLst/>
                        </a:rPr>
                        <a:t>Size</a:t>
                      </a:r>
                      <a:endParaRPr lang="en-US" sz="1100" dirty="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u="sng" dirty="0">
                          <a:effectLst/>
                        </a:rPr>
                        <a:t>Bid</a:t>
                      </a:r>
                      <a:endParaRPr lang="en-US" sz="1100" dirty="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u="sng">
                          <a:effectLst/>
                        </a:rPr>
                        <a:t>Ask</a:t>
                      </a:r>
                      <a:endParaRPr lang="en-US" sz="110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u="sng" dirty="0">
                          <a:effectLst/>
                        </a:rPr>
                        <a:t>Size</a:t>
                      </a:r>
                      <a:endParaRPr lang="en-US" sz="1100" dirty="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406334"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effectLst/>
                        </a:rPr>
                        <a:t>100,000</a:t>
                      </a:r>
                      <a:endParaRPr lang="en-US" sz="1100" dirty="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effectLst/>
                        </a:rPr>
                        <a:t>152</a:t>
                      </a:r>
                      <a:endParaRPr lang="en-US" sz="1100" dirty="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effectLst/>
                        </a:rPr>
                        <a:t>152.1</a:t>
                      </a:r>
                      <a:endParaRPr lang="en-US" sz="1100" dirty="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20,000</a:t>
                      </a:r>
                    </a:p>
                  </a:txBody>
                  <a:tcPr marL="68580" marR="68580" marT="0" marB="0">
                    <a:solidFill>
                      <a:schemeClr val="accent1"/>
                    </a:solidFill>
                  </a:tcPr>
                </a:tc>
              </a:tr>
              <a:tr h="399891"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effectLst/>
                        </a:rPr>
                        <a:t>400,000</a:t>
                      </a:r>
                      <a:endParaRPr lang="en-US" sz="1100" dirty="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effectLst/>
                        </a:rPr>
                        <a:t>151.9</a:t>
                      </a:r>
                      <a:endParaRPr lang="en-US" sz="1100" dirty="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effectLst/>
                        </a:rPr>
                        <a:t>152.2</a:t>
                      </a:r>
                      <a:endParaRPr lang="en-US" sz="1100" dirty="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b="1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550,000</a:t>
                      </a:r>
                      <a:endParaRPr lang="en-US" sz="1100" b="1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solidFill>
                      <a:schemeClr val="accent1"/>
                    </a:solidFill>
                  </a:tcPr>
                </a:tc>
              </a:tr>
              <a:tr h="399891"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effectLst/>
                        </a:rPr>
                        <a:t>200,000</a:t>
                      </a:r>
                      <a:endParaRPr lang="en-US" sz="1100" dirty="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effectLst/>
                        </a:rPr>
                        <a:t>151.8</a:t>
                      </a:r>
                      <a:endParaRPr lang="en-US" sz="1100" dirty="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effectLst/>
                        </a:rPr>
                        <a:t>152.3</a:t>
                      </a:r>
                      <a:endParaRPr lang="en-US" sz="1100" dirty="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80,000</a:t>
                      </a:r>
                    </a:p>
                  </a:txBody>
                  <a:tcPr marL="68580" marR="68580" marT="0" marB="0">
                    <a:solidFill>
                      <a:schemeClr val="accent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67740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683568" y="2246436"/>
            <a:ext cx="4799822" cy="3558828"/>
            <a:chOff x="1259632" y="2102420"/>
            <a:chExt cx="4799822" cy="3558828"/>
          </a:xfrm>
        </p:grpSpPr>
        <p:pic>
          <p:nvPicPr>
            <p:cNvPr id="5123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9632" y="2102420"/>
              <a:ext cx="4799822" cy="35588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8" name="Straight Connector 7"/>
            <p:cNvCxnSpPr/>
            <p:nvPr/>
          </p:nvCxnSpPr>
          <p:spPr bwMode="auto">
            <a:xfrm>
              <a:off x="1547664" y="3789040"/>
              <a:ext cx="4248472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11" name="Straight Connector 10"/>
            <p:cNvCxnSpPr/>
            <p:nvPr/>
          </p:nvCxnSpPr>
          <p:spPr bwMode="auto">
            <a:xfrm flipV="1">
              <a:off x="3659543" y="2102420"/>
              <a:ext cx="0" cy="3270796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29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>
            <a:normAutofit/>
          </a:bodyPr>
          <a:lstStyle/>
          <a:p>
            <a:pPr marL="457200" indent="-457200"/>
            <a:r>
              <a:rPr lang="en-US" dirty="0" smtClean="0"/>
              <a:t>5. EDA (Exploratory Data Analysis)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5148064" y="4149080"/>
            <a:ext cx="3744416" cy="792088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sz="1600" dirty="0" smtClean="0"/>
              <a:t>More Brown dots </a:t>
            </a:r>
            <a:r>
              <a:rPr lang="en-US" sz="1600" dirty="0"/>
              <a:t>(up) when both </a:t>
            </a:r>
            <a:r>
              <a:rPr lang="en-US" sz="1600" dirty="0" smtClean="0"/>
              <a:t>Level-1 and 2 </a:t>
            </a:r>
            <a:r>
              <a:rPr lang="en-US" sz="1600" dirty="0"/>
              <a:t>OBI </a:t>
            </a:r>
            <a:r>
              <a:rPr lang="en-US" sz="1600" dirty="0" smtClean="0"/>
              <a:t>are </a:t>
            </a:r>
            <a:r>
              <a:rPr lang="en-US" sz="1600" dirty="0"/>
              <a:t>positive and vice </a:t>
            </a:r>
            <a:r>
              <a:rPr lang="en-US" sz="1600" dirty="0" smtClean="0"/>
              <a:t>versa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 smtClean="0"/>
              <a:t>Visually confirm our intuition when </a:t>
            </a:r>
            <a:r>
              <a:rPr lang="en-US" sz="1600" b="1" dirty="0" smtClean="0">
                <a:solidFill>
                  <a:srgbClr val="0070C0"/>
                </a:solidFill>
              </a:rPr>
              <a:t>Demand &gt; Supply (+</a:t>
            </a:r>
            <a:r>
              <a:rPr lang="en-US" sz="1600" b="1" dirty="0" err="1" smtClean="0">
                <a:solidFill>
                  <a:srgbClr val="0070C0"/>
                </a:solidFill>
              </a:rPr>
              <a:t>ve</a:t>
            </a:r>
            <a:r>
              <a:rPr lang="en-US" sz="1600" b="1" dirty="0" smtClean="0">
                <a:solidFill>
                  <a:srgbClr val="0070C0"/>
                </a:solidFill>
              </a:rPr>
              <a:t> OBI), price tends to go up</a:t>
            </a:r>
            <a:endParaRPr lang="en-US" sz="1600" b="1" dirty="0">
              <a:solidFill>
                <a:srgbClr val="0070C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597026" y="2268849"/>
            <a:ext cx="241444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FFC000"/>
                </a:solidFill>
              </a:rPr>
              <a:t>Brown </a:t>
            </a:r>
            <a:r>
              <a:rPr lang="en-US" sz="1400" dirty="0">
                <a:solidFill>
                  <a:srgbClr val="FFC000"/>
                </a:solidFill>
              </a:rPr>
              <a:t>dots</a:t>
            </a:r>
            <a:r>
              <a:rPr lang="en-US" sz="1400" dirty="0"/>
              <a:t>: stock going </a:t>
            </a:r>
            <a:r>
              <a:rPr lang="en-US" sz="1400" dirty="0">
                <a:solidFill>
                  <a:srgbClr val="FFC000"/>
                </a:solidFill>
              </a:rPr>
              <a:t>up</a:t>
            </a:r>
            <a:endParaRPr lang="en-US" sz="1400" dirty="0">
              <a:sym typeface="Wingdings" panose="05000000000000000000" pitchFamily="2" charset="2"/>
            </a:endParaRPr>
          </a:p>
          <a:p>
            <a:r>
              <a:rPr lang="en-US" sz="1400" dirty="0">
                <a:solidFill>
                  <a:srgbClr val="0070C0"/>
                </a:solidFill>
              </a:rPr>
              <a:t>Blue dots</a:t>
            </a:r>
            <a:r>
              <a:rPr lang="en-US" sz="1400" dirty="0"/>
              <a:t>: stock going</a:t>
            </a:r>
            <a:r>
              <a:rPr lang="en-US" sz="1400" dirty="0">
                <a:solidFill>
                  <a:srgbClr val="0070C0"/>
                </a:solidFill>
              </a:rPr>
              <a:t> down</a:t>
            </a:r>
            <a:endParaRPr lang="en-US" sz="1400" dirty="0"/>
          </a:p>
          <a:p>
            <a:endParaRPr lang="en-US" sz="1400" b="1" dirty="0" smtClean="0">
              <a:solidFill>
                <a:srgbClr val="FFC000"/>
              </a:solidFill>
              <a:sym typeface="Wingdings" panose="05000000000000000000" pitchFamily="2" charset="2"/>
            </a:endParaRPr>
          </a:p>
          <a:p>
            <a:endParaRPr lang="en-US" sz="1400" b="1" dirty="0" smtClean="0">
              <a:solidFill>
                <a:srgbClr val="FFC000"/>
              </a:solidFill>
              <a:sym typeface="Wingdings" panose="05000000000000000000" pitchFamily="2" charset="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411760" y="5826750"/>
            <a:ext cx="12682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Level-1 OBI</a:t>
            </a:r>
            <a:endParaRPr lang="en-US" sz="2000" dirty="0"/>
          </a:p>
        </p:txBody>
      </p:sp>
      <p:sp>
        <p:nvSpPr>
          <p:cNvPr id="12" name="TextBox 11"/>
          <p:cNvSpPr txBox="1"/>
          <p:nvPr/>
        </p:nvSpPr>
        <p:spPr>
          <a:xfrm>
            <a:off x="6804248" y="2636912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 rot="16200000">
            <a:off x="-141343" y="3210774"/>
            <a:ext cx="12682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Level-2 OBI</a:t>
            </a:r>
            <a:endParaRPr lang="en-US" sz="2000" dirty="0"/>
          </a:p>
        </p:txBody>
      </p:sp>
      <p:sp>
        <p:nvSpPr>
          <p:cNvPr id="14" name="TextBox 13"/>
          <p:cNvSpPr txBox="1"/>
          <p:nvPr/>
        </p:nvSpPr>
        <p:spPr>
          <a:xfrm>
            <a:off x="1084799" y="1589891"/>
            <a:ext cx="584487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Scatter Plot  </a:t>
            </a:r>
            <a:r>
              <a:rPr lang="en-US" u="sng" dirty="0" smtClean="0"/>
              <a:t>Order </a:t>
            </a:r>
            <a:r>
              <a:rPr lang="en-US" u="sng" dirty="0"/>
              <a:t>Book </a:t>
            </a:r>
            <a:r>
              <a:rPr lang="en-US" u="sng" dirty="0" smtClean="0"/>
              <a:t>Imbalance (OBI)</a:t>
            </a:r>
            <a:endParaRPr lang="en-US" u="sng" dirty="0"/>
          </a:p>
          <a:p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3300066" y="3625279"/>
            <a:ext cx="24240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ym typeface="Wingdings" panose="05000000000000000000" pitchFamily="2" charset="2"/>
              </a:rPr>
              <a:t>+</a:t>
            </a:r>
            <a:r>
              <a:rPr lang="en-US" sz="1400" dirty="0" err="1">
                <a:sym typeface="Wingdings" panose="05000000000000000000" pitchFamily="2" charset="2"/>
              </a:rPr>
              <a:t>ve</a:t>
            </a:r>
            <a:r>
              <a:rPr lang="en-US" sz="1400" dirty="0">
                <a:sym typeface="Wingdings" panose="05000000000000000000" pitchFamily="2" charset="2"/>
              </a:rPr>
              <a:t> OBI : Demand </a:t>
            </a:r>
            <a:r>
              <a:rPr lang="en-US" sz="1400" b="1" dirty="0">
                <a:sym typeface="Wingdings" panose="05000000000000000000" pitchFamily="2" charset="2"/>
              </a:rPr>
              <a:t>&gt;</a:t>
            </a:r>
            <a:r>
              <a:rPr lang="en-US" sz="1400" dirty="0">
                <a:sym typeface="Wingdings" panose="05000000000000000000" pitchFamily="2" charset="2"/>
              </a:rPr>
              <a:t> Supply</a:t>
            </a:r>
            <a:endParaRPr lang="en-US" sz="1400" dirty="0"/>
          </a:p>
        </p:txBody>
      </p:sp>
      <p:sp>
        <p:nvSpPr>
          <p:cNvPr id="18" name="TextBox 17"/>
          <p:cNvSpPr txBox="1"/>
          <p:nvPr/>
        </p:nvSpPr>
        <p:spPr>
          <a:xfrm>
            <a:off x="936204" y="3933056"/>
            <a:ext cx="24240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ym typeface="Wingdings" panose="05000000000000000000" pitchFamily="2" charset="2"/>
              </a:rPr>
              <a:t>-</a:t>
            </a:r>
            <a:r>
              <a:rPr lang="en-US" sz="1400" dirty="0" err="1">
                <a:sym typeface="Wingdings" panose="05000000000000000000" pitchFamily="2" charset="2"/>
              </a:rPr>
              <a:t>ve</a:t>
            </a:r>
            <a:r>
              <a:rPr lang="en-US" sz="1400" dirty="0">
                <a:sym typeface="Wingdings" panose="05000000000000000000" pitchFamily="2" charset="2"/>
              </a:rPr>
              <a:t> OBI : Demand </a:t>
            </a:r>
            <a:r>
              <a:rPr lang="en-US" sz="1400" b="1" dirty="0">
                <a:sym typeface="Wingdings" panose="05000000000000000000" pitchFamily="2" charset="2"/>
              </a:rPr>
              <a:t>&lt;</a:t>
            </a:r>
            <a:r>
              <a:rPr lang="en-US" sz="1400" dirty="0">
                <a:sym typeface="Wingdings" panose="05000000000000000000" pitchFamily="2" charset="2"/>
              </a:rPr>
              <a:t> Supply</a:t>
            </a:r>
          </a:p>
        </p:txBody>
      </p:sp>
    </p:spTree>
    <p:extLst>
      <p:ext uri="{BB962C8B-B14F-4D97-AF65-F5344CB8AC3E}">
        <p14:creationId xmlns:p14="http://schemas.microsoft.com/office/powerpoint/2010/main" val="2583457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383232" y="620688"/>
            <a:ext cx="8077200" cy="1000125"/>
          </a:xfrm>
        </p:spPr>
        <p:txBody>
          <a:bodyPr/>
          <a:lstStyle/>
          <a:p>
            <a:r>
              <a:rPr lang="en-US" dirty="0" smtClean="0"/>
              <a:t>My Work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640960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sz="2700" dirty="0" smtClean="0"/>
              <a:t>Sub-header/text/chart/table</a:t>
            </a:r>
            <a:endParaRPr lang="en-US" sz="27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3</a:t>
            </a:fld>
            <a:endParaRPr lang="en-US" sz="1400" dirty="0">
              <a:latin typeface="Arial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5" y="1700808"/>
            <a:ext cx="7344816" cy="413145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934894" y="5877272"/>
            <a:ext cx="4365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i="1" dirty="0" smtClean="0"/>
              <a:t>“Have you heard of Law of Big Numbers”</a:t>
            </a:r>
            <a:endParaRPr lang="en-US" sz="1800" i="1" dirty="0"/>
          </a:p>
        </p:txBody>
      </p:sp>
    </p:spTree>
    <p:extLst>
      <p:ext uri="{BB962C8B-B14F-4D97-AF65-F5344CB8AC3E}">
        <p14:creationId xmlns:p14="http://schemas.microsoft.com/office/powerpoint/2010/main" val="4072819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30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pPr marL="457200" indent="-457200"/>
            <a:r>
              <a:rPr lang="en-US" dirty="0" smtClean="0"/>
              <a:t>6. Machine Learning Dataset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07926" y="4437112"/>
            <a:ext cx="8640960" cy="1728192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457200" lvl="1" indent="-457200">
              <a:lnSpc>
                <a:spcPct val="150000"/>
              </a:lnSpc>
              <a:buClrTx/>
              <a:buFont typeface="Arial" panose="020B0604020202020204" pitchFamily="34" charset="0"/>
              <a:buChar char="•"/>
            </a:pPr>
            <a:r>
              <a:rPr lang="en-US" sz="1800" b="1" dirty="0" smtClean="0"/>
              <a:t>Training Set</a:t>
            </a:r>
            <a:r>
              <a:rPr lang="en-US" sz="1800" dirty="0" smtClean="0"/>
              <a:t>: </a:t>
            </a:r>
            <a:r>
              <a:rPr lang="en-US" sz="1600" dirty="0"/>
              <a:t>the labelled data </a:t>
            </a:r>
            <a:r>
              <a:rPr lang="en-US" sz="1600" b="1" dirty="0">
                <a:solidFill>
                  <a:srgbClr val="0070C0"/>
                </a:solidFill>
              </a:rPr>
              <a:t>used to train </a:t>
            </a:r>
            <a:r>
              <a:rPr lang="en-US" sz="1600" dirty="0"/>
              <a:t>the underlying </a:t>
            </a:r>
            <a:r>
              <a:rPr lang="en-US" sz="1600" dirty="0" smtClean="0"/>
              <a:t>model</a:t>
            </a:r>
            <a:endParaRPr lang="en-US" sz="1600" dirty="0"/>
          </a:p>
          <a:p>
            <a:pPr marL="85725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 smtClean="0"/>
              <a:t>Validation Set</a:t>
            </a:r>
            <a:r>
              <a:rPr lang="en-US" sz="1600" dirty="0" smtClean="0"/>
              <a:t>: set aside examples to </a:t>
            </a:r>
            <a:r>
              <a:rPr lang="en-US" sz="1600" b="1" dirty="0">
                <a:solidFill>
                  <a:srgbClr val="0070C0"/>
                </a:solidFill>
              </a:rPr>
              <a:t>tune the hyper-parameters</a:t>
            </a:r>
            <a:endParaRPr lang="en-US" sz="1600" dirty="0"/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1" dirty="0" smtClean="0"/>
              <a:t>Test Set</a:t>
            </a:r>
            <a:r>
              <a:rPr lang="en-US" sz="1800" dirty="0" smtClean="0"/>
              <a:t>: </a:t>
            </a:r>
            <a:r>
              <a:rPr lang="en-US" sz="1600" dirty="0"/>
              <a:t>the data set </a:t>
            </a:r>
            <a:r>
              <a:rPr lang="en-US" sz="1600" b="1" dirty="0">
                <a:solidFill>
                  <a:srgbClr val="0070C0"/>
                </a:solidFill>
              </a:rPr>
              <a:t>not seen </a:t>
            </a:r>
            <a:r>
              <a:rPr lang="en-US" sz="1600" dirty="0"/>
              <a:t>by the model </a:t>
            </a:r>
            <a:r>
              <a:rPr lang="en-US" sz="1600" dirty="0" smtClean="0"/>
              <a:t>training and </a:t>
            </a:r>
            <a:r>
              <a:rPr lang="en-US" sz="1600" dirty="0"/>
              <a:t>used only to assess the performance of a fully-trained </a:t>
            </a:r>
            <a:r>
              <a:rPr lang="en-US" sz="1600" dirty="0" smtClean="0"/>
              <a:t>model</a:t>
            </a:r>
            <a:endParaRPr lang="en-US" sz="16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1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1800" dirty="0" smtClean="0"/>
          </a:p>
          <a:p>
            <a:pPr marL="1257300" lvl="2" indent="-457200">
              <a:buFont typeface="Arial" panose="020B0604020202020204" pitchFamily="34" charset="0"/>
              <a:buChar char="•"/>
            </a:pPr>
            <a:endParaRPr lang="en-US" sz="1400" b="1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1800" dirty="0" smtClean="0"/>
          </a:p>
          <a:p>
            <a:pPr marL="857250" lvl="1" indent="-457200">
              <a:buFont typeface="Arial" panose="020B0604020202020204" pitchFamily="34" charset="0"/>
              <a:buChar char="•"/>
            </a:pPr>
            <a:endParaRPr lang="en-US" sz="16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1800" dirty="0" smtClean="0"/>
          </a:p>
        </p:txBody>
      </p:sp>
      <p:grpSp>
        <p:nvGrpSpPr>
          <p:cNvPr id="2" name="Group 1"/>
          <p:cNvGrpSpPr/>
          <p:nvPr/>
        </p:nvGrpSpPr>
        <p:grpSpPr>
          <a:xfrm>
            <a:off x="2123728" y="2645429"/>
            <a:ext cx="4727948" cy="1503651"/>
            <a:chOff x="2123728" y="1830015"/>
            <a:chExt cx="4727948" cy="1503651"/>
          </a:xfrm>
        </p:grpSpPr>
        <p:pic>
          <p:nvPicPr>
            <p:cNvPr id="1034" name="Picture 10" descr="「test validation test」的圖片搜尋結果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1333"/>
            <a:stretch/>
          </p:blipFill>
          <p:spPr bwMode="auto">
            <a:xfrm>
              <a:off x="2123728" y="2348880"/>
              <a:ext cx="4727948" cy="9847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/>
            <p:cNvSpPr txBox="1"/>
            <p:nvPr/>
          </p:nvSpPr>
          <p:spPr>
            <a:xfrm>
              <a:off x="3205412" y="1830015"/>
              <a:ext cx="165462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In-Sample</a:t>
              </a:r>
              <a:endParaRPr lang="en-US" dirty="0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179512" y="2060848"/>
            <a:ext cx="88752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Step 6.1: Split the labelled Dataset into </a:t>
            </a:r>
            <a:r>
              <a:rPr lang="en-US" sz="2000" b="1" dirty="0"/>
              <a:t>Training, Validation and Testing</a:t>
            </a:r>
            <a:r>
              <a:rPr lang="en-US" sz="2000" b="1" dirty="0" smtClean="0"/>
              <a:t> 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869067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31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pPr marL="457200" indent="-457200"/>
            <a:r>
              <a:rPr lang="en-US" dirty="0"/>
              <a:t>6. Machine Learning Dataset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431540" y="1700808"/>
            <a:ext cx="7668852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400050" lvl="1" indent="0">
              <a:buNone/>
            </a:pPr>
            <a:r>
              <a:rPr lang="en-US" sz="2400" b="1" u="sng" dirty="0" smtClean="0"/>
              <a:t>Validation Set</a:t>
            </a:r>
          </a:p>
          <a:p>
            <a:pPr marL="1257300" lvl="2" indent="-457200">
              <a:buFont typeface="Arial" panose="020B0604020202020204" pitchFamily="34" charset="0"/>
              <a:buChar char="•"/>
            </a:pPr>
            <a:endParaRPr lang="en-US" sz="1400" b="1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1800" dirty="0" smtClean="0"/>
          </a:p>
          <a:p>
            <a:pPr marL="857250" lvl="1" indent="-457200">
              <a:buFont typeface="Arial" panose="020B0604020202020204" pitchFamily="34" charset="0"/>
              <a:buChar char="•"/>
            </a:pPr>
            <a:endParaRPr lang="en-US" sz="16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1800" dirty="0" smtClean="0"/>
          </a:p>
        </p:txBody>
      </p:sp>
      <p:pic>
        <p:nvPicPr>
          <p:cNvPr id="1026" name="Picture 2" descr="https://scikit-learn.org/stable/_images/grid_search_cross_validation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77" t="28803" r="29138" b="9182"/>
          <a:stretch/>
        </p:blipFill>
        <p:spPr bwMode="auto">
          <a:xfrm>
            <a:off x="4644008" y="2204864"/>
            <a:ext cx="3307631" cy="2281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「hold out validation」的圖片搜尋結果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559" r="45982" b="5170"/>
          <a:stretch/>
        </p:blipFill>
        <p:spPr bwMode="auto">
          <a:xfrm>
            <a:off x="899592" y="2852936"/>
            <a:ext cx="3024337" cy="474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899592" y="3645024"/>
            <a:ext cx="309634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2"/>
            <a:r>
              <a:rPr lang="en-US" sz="1400" b="1" dirty="0"/>
              <a:t>Holdout Validation</a:t>
            </a:r>
            <a:r>
              <a:rPr lang="en-US" sz="1400" dirty="0"/>
              <a:t>: </a:t>
            </a:r>
            <a:r>
              <a:rPr lang="en-US" sz="1400" b="1" dirty="0">
                <a:solidFill>
                  <a:srgbClr val="0070C0"/>
                </a:solidFill>
              </a:rPr>
              <a:t>reserve certain % of the training data as validation set</a:t>
            </a:r>
            <a:r>
              <a:rPr lang="en-US" sz="1400" dirty="0"/>
              <a:t>. Recommend for </a:t>
            </a:r>
            <a:r>
              <a:rPr lang="en-US" sz="1400" b="1" dirty="0">
                <a:solidFill>
                  <a:srgbClr val="0070C0"/>
                </a:solidFill>
              </a:rPr>
              <a:t>large data sets</a:t>
            </a:r>
            <a:r>
              <a:rPr lang="en-US" sz="1400" dirty="0"/>
              <a:t>.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44008" y="4653136"/>
            <a:ext cx="374441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2"/>
            <a:r>
              <a:rPr lang="en-US" sz="1400" b="1" dirty="0"/>
              <a:t>Cross Validation</a:t>
            </a:r>
            <a:r>
              <a:rPr lang="en-US" sz="1400" dirty="0"/>
              <a:t>: </a:t>
            </a:r>
            <a:r>
              <a:rPr lang="en-US" sz="1400" b="1" dirty="0">
                <a:solidFill>
                  <a:srgbClr val="0070C0"/>
                </a:solidFill>
              </a:rPr>
              <a:t>partition the data set to n-fold</a:t>
            </a:r>
            <a:r>
              <a:rPr lang="en-US" sz="1400" dirty="0"/>
              <a:t>. </a:t>
            </a:r>
            <a:r>
              <a:rPr lang="en-US" sz="1400" dirty="0" smtClean="0"/>
              <a:t>Trains </a:t>
            </a:r>
            <a:r>
              <a:rPr lang="en-US" sz="1400" dirty="0"/>
              <a:t>a model using the </a:t>
            </a:r>
            <a:r>
              <a:rPr lang="en-US" sz="1400" b="1" dirty="0">
                <a:solidFill>
                  <a:srgbClr val="0070C0"/>
                </a:solidFill>
              </a:rPr>
              <a:t>out-of-fold observations</a:t>
            </a:r>
            <a:r>
              <a:rPr lang="en-US" sz="1400" dirty="0"/>
              <a:t>. Assesses model performance using </a:t>
            </a:r>
            <a:r>
              <a:rPr lang="en-US" sz="1400" b="1" dirty="0">
                <a:solidFill>
                  <a:srgbClr val="0070C0"/>
                </a:solidFill>
              </a:rPr>
              <a:t>in-fold data </a:t>
            </a:r>
            <a:r>
              <a:rPr lang="en-US" sz="1400" dirty="0"/>
              <a:t>and calculates the average test </a:t>
            </a:r>
            <a:r>
              <a:rPr lang="en-US" sz="1400" dirty="0" smtClean="0"/>
              <a:t>error. </a:t>
            </a:r>
            <a:r>
              <a:rPr lang="en-US" sz="1400" dirty="0"/>
              <a:t>Recommend for</a:t>
            </a:r>
            <a:r>
              <a:rPr lang="en-US" sz="1400" b="1" dirty="0">
                <a:solidFill>
                  <a:srgbClr val="0070C0"/>
                </a:solidFill>
              </a:rPr>
              <a:t> small data sets</a:t>
            </a:r>
            <a:r>
              <a:rPr lang="en-US" sz="1400" dirty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6634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32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964488" cy="1000125"/>
          </a:xfrm>
        </p:spPr>
        <p:txBody>
          <a:bodyPr/>
          <a:lstStyle/>
          <a:p>
            <a:pPr marL="457200" indent="-457200"/>
            <a:r>
              <a:rPr lang="en-US" dirty="0"/>
              <a:t>6. </a:t>
            </a:r>
            <a:r>
              <a:rPr lang="en-US" dirty="0" smtClean="0"/>
              <a:t>Machine Learning Algorithm – Decision Tree</a:t>
            </a:r>
            <a:endParaRPr lang="en-US" dirty="0"/>
          </a:p>
        </p:txBody>
      </p:sp>
      <p:sp>
        <p:nvSpPr>
          <p:cNvPr id="2" name="AutoShape 2" descr="decision tree的圖片搜尋結果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4" descr="decision tree的圖片搜尋結果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decision tree的圖片搜尋結果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8" descr="decision tree的圖片搜尋結果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79512" y="1785010"/>
            <a:ext cx="86552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Step 6.2: Choose a Machine Learning Algorithm that suitable for your dataset and objective</a:t>
            </a:r>
            <a:endParaRPr lang="en-US" sz="2000" b="1" dirty="0"/>
          </a:p>
        </p:txBody>
      </p:sp>
      <p:pic>
        <p:nvPicPr>
          <p:cNvPr id="3074" name="Picture 2" descr="https://cdn-images-1.medium.com/max/800/1*S10T4ah3_JqdQ-eY6Hau0Q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2780928"/>
            <a:ext cx="5110200" cy="2816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kisspng-morpheus-the-matrix-neo-red-pill-and-blue-pill-you-good-pills-will-play-5adf94a99c4d73.4062390915246020256402  - County E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775" y="3068960"/>
            <a:ext cx="2295525" cy="1990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0431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33</a:t>
            </a:fld>
            <a:endParaRPr lang="en-US" sz="1400" dirty="0">
              <a:latin typeface="Arial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164" y="1556792"/>
            <a:ext cx="6270044" cy="3705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710536" y="4726885"/>
            <a:ext cx="20162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hlinkClick r:id="rId3"/>
              </a:rPr>
              <a:t>Code Example</a:t>
            </a:r>
            <a:endParaRPr lang="en-US" sz="1800" dirty="0"/>
          </a:p>
          <a:p>
            <a:endParaRPr lang="en-US" sz="1800" dirty="0"/>
          </a:p>
        </p:txBody>
      </p:sp>
      <p:sp>
        <p:nvSpPr>
          <p:cNvPr id="8" name="Sun 7"/>
          <p:cNvSpPr/>
          <p:nvPr/>
        </p:nvSpPr>
        <p:spPr bwMode="auto">
          <a:xfrm>
            <a:off x="7185992" y="3882752"/>
            <a:ext cx="698376" cy="698376"/>
          </a:xfrm>
          <a:prstGeom prst="sun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56692" y="5373215"/>
            <a:ext cx="62538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Down</a:t>
            </a:r>
            <a:r>
              <a:rPr lang="en-US" sz="1600" dirty="0" smtClean="0"/>
              <a:t>: MF&lt;=0.178 and L3&lt;=0.478 and MF&lt;=-0.106</a:t>
            </a:r>
          </a:p>
          <a:p>
            <a:r>
              <a:rPr lang="en-US" sz="1600" b="1" dirty="0" smtClean="0"/>
              <a:t>Up</a:t>
            </a:r>
            <a:r>
              <a:rPr lang="en-US" sz="1600" dirty="0" smtClean="0"/>
              <a:t>: MF &gt; 0.178 and L2 &gt; -0.538 and MF &gt; 0.433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148064" y="1628800"/>
            <a:ext cx="338437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Left branch </a:t>
            </a:r>
            <a:r>
              <a:rPr lang="en-US" sz="1600" dirty="0"/>
              <a:t>=</a:t>
            </a:r>
            <a:r>
              <a:rPr lang="en-US" sz="1600" dirty="0" smtClean="0"/>
              <a:t> True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Right branch </a:t>
            </a:r>
            <a:r>
              <a:rPr lang="en-US" sz="1600" dirty="0"/>
              <a:t>=</a:t>
            </a:r>
            <a:r>
              <a:rPr lang="en-US" sz="1600" dirty="0" smtClean="0"/>
              <a:t> False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 err="1" smtClean="0">
                <a:solidFill>
                  <a:srgbClr val="0070C0"/>
                </a:solidFill>
              </a:rPr>
              <a:t>gini</a:t>
            </a:r>
            <a:r>
              <a:rPr lang="en-US" sz="1600" b="1" dirty="0" smtClean="0">
                <a:solidFill>
                  <a:srgbClr val="0070C0"/>
                </a:solidFill>
              </a:rPr>
              <a:t> </a:t>
            </a:r>
            <a:r>
              <a:rPr lang="en-US" sz="1600" b="1" dirty="0">
                <a:solidFill>
                  <a:srgbClr val="0070C0"/>
                </a:solidFill>
              </a:rPr>
              <a:t>quantifies </a:t>
            </a:r>
            <a:r>
              <a:rPr lang="en-US" sz="1600" dirty="0"/>
              <a:t>the </a:t>
            </a:r>
            <a:r>
              <a:rPr lang="en-US" sz="1600" dirty="0" smtClean="0"/>
              <a:t>purity. </a:t>
            </a:r>
            <a:r>
              <a:rPr lang="en-US" sz="1600" b="1" dirty="0" smtClean="0">
                <a:solidFill>
                  <a:srgbClr val="0070C0"/>
                </a:solidFill>
              </a:rPr>
              <a:t>The lower is better</a:t>
            </a:r>
            <a:r>
              <a:rPr lang="en-US" sz="1600" dirty="0" smtClean="0"/>
              <a:t> (as indicated by a </a:t>
            </a:r>
            <a:r>
              <a:rPr lang="en-US" sz="1600" b="1" dirty="0" smtClean="0">
                <a:solidFill>
                  <a:srgbClr val="0070C0"/>
                </a:solidFill>
              </a:rPr>
              <a:t>darker</a:t>
            </a:r>
            <a:r>
              <a:rPr lang="en-US" sz="1600" dirty="0" smtClean="0"/>
              <a:t> color)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Down class is </a:t>
            </a:r>
            <a:r>
              <a:rPr lang="en-US" sz="1600" b="1" dirty="0" smtClean="0">
                <a:solidFill>
                  <a:srgbClr val="FF9933"/>
                </a:solidFill>
              </a:rPr>
              <a:t>orange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Up class is </a:t>
            </a:r>
            <a:r>
              <a:rPr lang="en-US" sz="1600" b="1" dirty="0">
                <a:solidFill>
                  <a:srgbClr val="0070C0"/>
                </a:solidFill>
              </a:rPr>
              <a:t>blue</a:t>
            </a:r>
          </a:p>
          <a:p>
            <a:endParaRPr lang="en-US" sz="1600" dirty="0"/>
          </a:p>
        </p:txBody>
      </p:sp>
      <p:sp>
        <p:nvSpPr>
          <p:cNvPr id="9" name="TextBox 8"/>
          <p:cNvSpPr txBox="1"/>
          <p:nvPr/>
        </p:nvSpPr>
        <p:spPr>
          <a:xfrm>
            <a:off x="478396" y="5373216"/>
            <a:ext cx="6253844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Down</a:t>
            </a:r>
            <a:r>
              <a:rPr lang="en-US" sz="1600" dirty="0" smtClean="0"/>
              <a:t>: L3&lt;=0.478 and MF&lt;=-0.106</a:t>
            </a:r>
          </a:p>
          <a:p>
            <a:r>
              <a:rPr lang="en-US" sz="1600" b="1" dirty="0" smtClean="0"/>
              <a:t>Up</a:t>
            </a:r>
            <a:r>
              <a:rPr lang="en-US" sz="1600" dirty="0" smtClean="0"/>
              <a:t>: L2 &gt; -0.538 and MF &gt; 0.433</a:t>
            </a:r>
          </a:p>
          <a:p>
            <a:r>
              <a:rPr lang="en-US" sz="1600" b="1" dirty="0" smtClean="0"/>
              <a:t>Stay</a:t>
            </a:r>
            <a:r>
              <a:rPr lang="en-US" sz="1600" dirty="0" smtClean="0"/>
              <a:t>: Other than the above</a:t>
            </a:r>
            <a:endParaRPr lang="en-US" sz="1600" dirty="0"/>
          </a:p>
        </p:txBody>
      </p:sp>
      <p:sp>
        <p:nvSpPr>
          <p:cNvPr id="10" name="Title 2"/>
          <p:cNvSpPr txBox="1">
            <a:spLocks/>
          </p:cNvSpPr>
          <p:nvPr/>
        </p:nvSpPr>
        <p:spPr bwMode="auto">
          <a:xfrm>
            <a:off x="0" y="620713"/>
            <a:ext cx="8964488" cy="1000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Arial"/>
                <a:ea typeface="+mj-ea"/>
                <a:cs typeface="Arial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  <a:ea typeface="ＭＳ Ｐゴシック" charset="0"/>
                <a:cs typeface="ＭＳ Ｐゴシック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  <a:ea typeface="ＭＳ Ｐゴシック" charset="0"/>
                <a:cs typeface="ＭＳ Ｐゴシック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  <a:ea typeface="ＭＳ Ｐゴシック" charset="0"/>
                <a:cs typeface="ＭＳ Ｐゴシック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  <a:ea typeface="ＭＳ Ｐゴシック" charset="0"/>
                <a:cs typeface="ＭＳ Ｐゴシック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  <a:ea typeface="ＭＳ Ｐゴシック" charset="0"/>
                <a:cs typeface="ＭＳ Ｐゴシック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  <a:ea typeface="ＭＳ Ｐゴシック" charset="0"/>
                <a:cs typeface="ＭＳ Ｐゴシック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  <a:ea typeface="ＭＳ Ｐゴシック" charset="0"/>
                <a:cs typeface="ＭＳ Ｐゴシック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  <a:ea typeface="ＭＳ Ｐゴシック" charset="0"/>
                <a:cs typeface="ＭＳ Ｐゴシック" charset="0"/>
              </a:defRPr>
            </a:lvl9pPr>
          </a:lstStyle>
          <a:p>
            <a:pPr marL="457200" indent="-457200"/>
            <a:r>
              <a:rPr lang="en-US" kern="0" dirty="0" smtClean="0"/>
              <a:t>6. Machine Learning Algorithm – Decision Tree</a:t>
            </a:r>
            <a:endParaRPr lang="en-US" kern="0" dirty="0"/>
          </a:p>
        </p:txBody>
      </p:sp>
      <p:grpSp>
        <p:nvGrpSpPr>
          <p:cNvPr id="7" name="Group 6"/>
          <p:cNvGrpSpPr/>
          <p:nvPr/>
        </p:nvGrpSpPr>
        <p:grpSpPr>
          <a:xfrm>
            <a:off x="-4539" y="1484784"/>
            <a:ext cx="3972008" cy="3888431"/>
            <a:chOff x="-4539" y="1484784"/>
            <a:chExt cx="3972008" cy="3888431"/>
          </a:xfrm>
        </p:grpSpPr>
        <p:sp>
          <p:nvSpPr>
            <p:cNvPr id="3" name="Oval 2"/>
            <p:cNvSpPr/>
            <p:nvPr/>
          </p:nvSpPr>
          <p:spPr bwMode="auto">
            <a:xfrm>
              <a:off x="2650903" y="1484784"/>
              <a:ext cx="1316566" cy="936104"/>
            </a:xfrm>
            <a:prstGeom prst="ellipse">
              <a:avLst/>
            </a:prstGeom>
            <a:noFill/>
            <a:ln w="25400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3" name="Oval 12"/>
            <p:cNvSpPr/>
            <p:nvPr/>
          </p:nvSpPr>
          <p:spPr bwMode="auto">
            <a:xfrm>
              <a:off x="2051720" y="2476792"/>
              <a:ext cx="1316566" cy="936104"/>
            </a:xfrm>
            <a:prstGeom prst="ellipse">
              <a:avLst/>
            </a:prstGeom>
            <a:noFill/>
            <a:ln w="25400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4" name="Oval 13"/>
            <p:cNvSpPr/>
            <p:nvPr/>
          </p:nvSpPr>
          <p:spPr bwMode="auto">
            <a:xfrm>
              <a:off x="971600" y="3501008"/>
              <a:ext cx="1316566" cy="936104"/>
            </a:xfrm>
            <a:prstGeom prst="ellipse">
              <a:avLst/>
            </a:prstGeom>
            <a:noFill/>
            <a:ln w="25400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5" name="Oval 14"/>
            <p:cNvSpPr/>
            <p:nvPr/>
          </p:nvSpPr>
          <p:spPr bwMode="auto">
            <a:xfrm>
              <a:off x="-4539" y="4437111"/>
              <a:ext cx="1316566" cy="936104"/>
            </a:xfrm>
            <a:prstGeom prst="ellipse">
              <a:avLst/>
            </a:prstGeom>
            <a:noFill/>
            <a:ln w="25400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3203848" y="2492896"/>
            <a:ext cx="3332790" cy="2880319"/>
            <a:chOff x="3203848" y="2492896"/>
            <a:chExt cx="3332790" cy="2880319"/>
          </a:xfrm>
        </p:grpSpPr>
        <p:sp>
          <p:nvSpPr>
            <p:cNvPr id="16" name="Oval 15"/>
            <p:cNvSpPr/>
            <p:nvPr/>
          </p:nvSpPr>
          <p:spPr bwMode="auto">
            <a:xfrm>
              <a:off x="3203848" y="2492896"/>
              <a:ext cx="1316566" cy="936104"/>
            </a:xfrm>
            <a:prstGeom prst="ellipse">
              <a:avLst/>
            </a:prstGeom>
            <a:noFill/>
            <a:ln w="254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7" name="Oval 16"/>
            <p:cNvSpPr/>
            <p:nvPr/>
          </p:nvSpPr>
          <p:spPr bwMode="auto">
            <a:xfrm>
              <a:off x="4211960" y="3501008"/>
              <a:ext cx="1316566" cy="936104"/>
            </a:xfrm>
            <a:prstGeom prst="ellipse">
              <a:avLst/>
            </a:prstGeom>
            <a:noFill/>
            <a:ln w="254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22" name="Oval 21"/>
            <p:cNvSpPr/>
            <p:nvPr/>
          </p:nvSpPr>
          <p:spPr bwMode="auto">
            <a:xfrm>
              <a:off x="5220072" y="4437111"/>
              <a:ext cx="1316566" cy="936104"/>
            </a:xfrm>
            <a:prstGeom prst="ellipse">
              <a:avLst/>
            </a:prstGeom>
            <a:noFill/>
            <a:ln w="254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93693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34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>
            <a:normAutofit/>
          </a:bodyPr>
          <a:lstStyle/>
          <a:p>
            <a:pPr marL="457200" indent="-457200"/>
            <a:r>
              <a:rPr lang="en-US" dirty="0" smtClean="0"/>
              <a:t>7. Performance - Evaluation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2771800" y="4365104"/>
            <a:ext cx="3960440" cy="792088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sz="1600" dirty="0" smtClean="0"/>
              <a:t>Training vs Testing Accuracy</a:t>
            </a:r>
          </a:p>
          <a:p>
            <a:r>
              <a:rPr lang="en-US" sz="1600" b="1" u="sng" dirty="0" smtClean="0">
                <a:solidFill>
                  <a:srgbClr val="0070C0"/>
                </a:solidFill>
              </a:rPr>
              <a:t>92% vs 68% </a:t>
            </a:r>
          </a:p>
          <a:p>
            <a:endParaRPr lang="en-US" sz="1600" b="1" i="1" dirty="0" smtClean="0">
              <a:solidFill>
                <a:srgbClr val="FF0000"/>
              </a:solidFill>
            </a:endParaRPr>
          </a:p>
          <a:p>
            <a:endParaRPr lang="en-US" sz="1600" i="1" dirty="0">
              <a:solidFill>
                <a:srgbClr val="00B050"/>
              </a:solidFill>
            </a:endParaRPr>
          </a:p>
        </p:txBody>
      </p:sp>
      <p:pic>
        <p:nvPicPr>
          <p:cNvPr id="2050" name="Picture 2" title="Train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916832"/>
            <a:ext cx="2857500" cy="251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1912987"/>
            <a:ext cx="2886075" cy="2524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547664" y="1619508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u="sng" dirty="0" smtClean="0"/>
              <a:t>Training</a:t>
            </a:r>
            <a:endParaRPr lang="en-US" sz="1800" b="1" u="sng" dirty="0"/>
          </a:p>
        </p:txBody>
      </p:sp>
      <p:sp>
        <p:nvSpPr>
          <p:cNvPr id="11" name="TextBox 10"/>
          <p:cNvSpPr txBox="1"/>
          <p:nvPr/>
        </p:nvSpPr>
        <p:spPr>
          <a:xfrm>
            <a:off x="5148064" y="1628800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u="sng" dirty="0" smtClean="0"/>
              <a:t>Testing</a:t>
            </a:r>
            <a:endParaRPr lang="en-US" sz="1800" b="1" u="sng" dirty="0"/>
          </a:p>
        </p:txBody>
      </p:sp>
      <p:sp>
        <p:nvSpPr>
          <p:cNvPr id="6" name="TextBox 5"/>
          <p:cNvSpPr txBox="1"/>
          <p:nvPr/>
        </p:nvSpPr>
        <p:spPr>
          <a:xfrm>
            <a:off x="1187624" y="5385990"/>
            <a:ext cx="64087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/>
              <a:t>Testing accuracy is </a:t>
            </a:r>
            <a:r>
              <a:rPr lang="en-US" sz="1800" b="1" u="sng" dirty="0" smtClean="0">
                <a:solidFill>
                  <a:srgbClr val="0070C0"/>
                </a:solidFill>
              </a:rPr>
              <a:t>a lot lower </a:t>
            </a:r>
            <a:r>
              <a:rPr lang="en-US" sz="1800" dirty="0" smtClean="0"/>
              <a:t>and what’s </a:t>
            </a:r>
            <a:r>
              <a:rPr lang="en-US" sz="1800" dirty="0"/>
              <a:t>that imply?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/>
              <a:t>Is 68% </a:t>
            </a:r>
            <a:r>
              <a:rPr lang="en-US" sz="1800" b="1" u="sng" dirty="0" smtClean="0">
                <a:solidFill>
                  <a:srgbClr val="0070C0"/>
                </a:solidFill>
              </a:rPr>
              <a:t>good enough</a:t>
            </a:r>
            <a:r>
              <a:rPr lang="en-US" sz="1800" dirty="0" smtClean="0">
                <a:solidFill>
                  <a:srgbClr val="0070C0"/>
                </a:solidFill>
              </a:rPr>
              <a:t> </a:t>
            </a:r>
            <a:r>
              <a:rPr lang="en-US" sz="1800" dirty="0" smtClean="0"/>
              <a:t>for trading?</a:t>
            </a:r>
            <a:endParaRPr lang="en-US" sz="1800" dirty="0"/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635951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35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>
            <a:normAutofit/>
          </a:bodyPr>
          <a:lstStyle/>
          <a:p>
            <a:pPr marL="457200" indent="-457200"/>
            <a:r>
              <a:rPr lang="en-US" dirty="0" smtClean="0"/>
              <a:t>7. Performance - Evaluation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899592" y="1772816"/>
            <a:ext cx="70229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Training Accuracy = </a:t>
            </a:r>
            <a:r>
              <a:rPr lang="en-US" b="1" dirty="0" smtClean="0">
                <a:solidFill>
                  <a:srgbClr val="0070C0"/>
                </a:solidFill>
              </a:rPr>
              <a:t>Low</a:t>
            </a:r>
            <a:r>
              <a:rPr lang="en-US" dirty="0" smtClean="0"/>
              <a:t>, Testing Accuracy = </a:t>
            </a:r>
            <a:r>
              <a:rPr lang="en-US" b="1" dirty="0" smtClean="0">
                <a:solidFill>
                  <a:srgbClr val="0070C0"/>
                </a:solidFill>
              </a:rPr>
              <a:t>Low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4" name="AutoShape 6" descr="Congratulation Hand Lettering. Vector Illustration with Lettering- Congratulations-on White Background. Stock Vector - Illustration of  graphic, design: 173256428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492896"/>
            <a:ext cx="3875932" cy="35198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139952" y="3068960"/>
            <a:ext cx="4680520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smtClean="0">
                <a:solidFill>
                  <a:srgbClr val="0070C0"/>
                </a:solidFill>
              </a:rPr>
              <a:t>Increase model capacity</a:t>
            </a:r>
            <a:r>
              <a:rPr lang="en-US" sz="1800" dirty="0" smtClean="0"/>
              <a:t>. For example increase the </a:t>
            </a:r>
            <a:r>
              <a:rPr lang="en-US" sz="1800" b="1" dirty="0" smtClean="0">
                <a:solidFill>
                  <a:srgbClr val="0070C0"/>
                </a:solidFill>
              </a:rPr>
              <a:t>tree depth </a:t>
            </a:r>
            <a:r>
              <a:rPr lang="en-US" sz="1800" dirty="0" smtClean="0"/>
              <a:t>in our decision tree example</a:t>
            </a:r>
          </a:p>
          <a:p>
            <a:endParaRPr lang="en-US" sz="1800" dirty="0"/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dtree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 = 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tree.DecisionTreeClassifier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max_depth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2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sz="1800" dirty="0" smtClean="0"/>
          </a:p>
          <a:p>
            <a:r>
              <a:rPr lang="en-US" sz="1800" dirty="0" smtClean="0"/>
              <a:t>This usually increase the training accuracy. If the testing accuracy is not increased accordingly, it’s called </a:t>
            </a:r>
            <a:r>
              <a:rPr lang="en-US" sz="1800" b="1" dirty="0" err="1" smtClean="0">
                <a:solidFill>
                  <a:srgbClr val="0070C0"/>
                </a:solidFill>
              </a:rPr>
              <a:t>overfit</a:t>
            </a:r>
            <a:endParaRPr lang="en-US" sz="1800" b="1" dirty="0">
              <a:solidFill>
                <a:srgbClr val="0070C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39952" y="2524834"/>
            <a:ext cx="46714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How to increase the training accuracy ?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79790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36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>
            <a:normAutofit/>
          </a:bodyPr>
          <a:lstStyle/>
          <a:p>
            <a:pPr marL="457200" indent="-457200"/>
            <a:r>
              <a:rPr lang="en-US" dirty="0" smtClean="0"/>
              <a:t>7. Performance - Evaluation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899592" y="1772816"/>
            <a:ext cx="7091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Training Accuracy = </a:t>
            </a:r>
            <a:r>
              <a:rPr lang="en-US" b="1" dirty="0" smtClean="0">
                <a:solidFill>
                  <a:srgbClr val="0070C0"/>
                </a:solidFill>
              </a:rPr>
              <a:t>High</a:t>
            </a:r>
            <a:r>
              <a:rPr lang="en-US" dirty="0" smtClean="0"/>
              <a:t>, Testing Accuracy = </a:t>
            </a:r>
            <a:r>
              <a:rPr lang="en-US" b="1" dirty="0" smtClean="0">
                <a:solidFill>
                  <a:srgbClr val="0070C0"/>
                </a:solidFill>
              </a:rPr>
              <a:t>Low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4" name="AutoShape 6" descr="Congratulation Hand Lettering. Vector Illustration with Lettering- Congratulations-on White Background. Stock Vector - Illustration of  graphic, design: 173256428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008926" y="3212976"/>
            <a:ext cx="430749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It is something to do with the </a:t>
            </a:r>
            <a:r>
              <a:rPr lang="en-US" sz="1800" b="1" dirty="0" smtClean="0">
                <a:solidFill>
                  <a:srgbClr val="0070C0"/>
                </a:solidFill>
              </a:rPr>
              <a:t>data</a:t>
            </a:r>
            <a:r>
              <a:rPr lang="en-US" sz="1800" dirty="0" smtClean="0"/>
              <a:t> </a:t>
            </a:r>
          </a:p>
          <a:p>
            <a:endParaRPr lang="en-US" sz="1800" b="1" dirty="0">
              <a:solidFill>
                <a:srgbClr val="0070C0"/>
              </a:solidFill>
            </a:endParaRPr>
          </a:p>
          <a:p>
            <a:r>
              <a:rPr lang="en-US" sz="1800" dirty="0" smtClean="0"/>
              <a:t>Add </a:t>
            </a:r>
            <a:r>
              <a:rPr lang="en-US" sz="1800" dirty="0"/>
              <a:t>more </a:t>
            </a:r>
            <a:r>
              <a:rPr lang="en-US" sz="1800" dirty="0" smtClean="0"/>
              <a:t>data (</a:t>
            </a:r>
            <a:r>
              <a:rPr lang="en-US" sz="1800" b="1" dirty="0" smtClean="0">
                <a:solidFill>
                  <a:srgbClr val="0070C0"/>
                </a:solidFill>
              </a:rPr>
              <a:t>rows</a:t>
            </a:r>
            <a:r>
              <a:rPr lang="en-US" sz="1800" dirty="0" smtClean="0"/>
              <a:t>) to learn enough </a:t>
            </a:r>
            <a:r>
              <a:rPr lang="en-US" sz="1800" b="1" dirty="0" smtClean="0">
                <a:solidFill>
                  <a:srgbClr val="0070C0"/>
                </a:solidFill>
              </a:rPr>
              <a:t>variations</a:t>
            </a:r>
            <a:r>
              <a:rPr lang="en-US" sz="1800" dirty="0" smtClean="0">
                <a:solidFill>
                  <a:srgbClr val="0070C0"/>
                </a:solidFill>
              </a:rPr>
              <a:t> </a:t>
            </a:r>
            <a:r>
              <a:rPr lang="en-US" sz="1800" dirty="0" smtClean="0"/>
              <a:t>and/or </a:t>
            </a:r>
          </a:p>
          <a:p>
            <a:endParaRPr lang="en-US" sz="1800" dirty="0"/>
          </a:p>
          <a:p>
            <a:r>
              <a:rPr lang="en-US" sz="1800" dirty="0" smtClean="0"/>
              <a:t>Add/change </a:t>
            </a:r>
            <a:r>
              <a:rPr lang="en-US" sz="1800" dirty="0"/>
              <a:t>the dataset </a:t>
            </a:r>
            <a:r>
              <a:rPr lang="en-US" sz="1800" dirty="0" smtClean="0"/>
              <a:t>features (</a:t>
            </a:r>
            <a:r>
              <a:rPr lang="en-US" sz="1800" b="1" dirty="0" smtClean="0">
                <a:solidFill>
                  <a:srgbClr val="0070C0"/>
                </a:solidFill>
              </a:rPr>
              <a:t>columns</a:t>
            </a:r>
            <a:r>
              <a:rPr lang="en-US" sz="1800" dirty="0" smtClean="0"/>
              <a:t>). Features engineering the </a:t>
            </a:r>
            <a:r>
              <a:rPr lang="en-US" sz="1800" b="1" dirty="0" smtClean="0">
                <a:solidFill>
                  <a:srgbClr val="0070C0"/>
                </a:solidFill>
              </a:rPr>
              <a:t>related</a:t>
            </a:r>
            <a:r>
              <a:rPr lang="en-US" sz="1800" dirty="0" smtClean="0"/>
              <a:t> data</a:t>
            </a:r>
            <a:endParaRPr lang="en-US" sz="1800" dirty="0"/>
          </a:p>
          <a:p>
            <a:endParaRPr lang="en-US" sz="1800" b="1" dirty="0">
              <a:solidFill>
                <a:srgbClr val="0070C0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978" y="2420888"/>
            <a:ext cx="3511625" cy="3511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3995936" y="2524834"/>
            <a:ext cx="45849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How to increase the testing accuracy ?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428523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37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>
            <a:normAutofit/>
          </a:bodyPr>
          <a:lstStyle/>
          <a:p>
            <a:pPr marL="457200" indent="-457200"/>
            <a:r>
              <a:rPr lang="en-US" dirty="0" smtClean="0"/>
              <a:t>7. Performance - Evaluation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899592" y="1772816"/>
            <a:ext cx="71608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Training Accuracy = </a:t>
            </a:r>
            <a:r>
              <a:rPr lang="en-US" b="1" dirty="0" smtClean="0">
                <a:solidFill>
                  <a:srgbClr val="0070C0"/>
                </a:solidFill>
              </a:rPr>
              <a:t>High</a:t>
            </a:r>
            <a:r>
              <a:rPr lang="en-US" dirty="0" smtClean="0"/>
              <a:t>, Testing Accuracy = </a:t>
            </a:r>
            <a:r>
              <a:rPr lang="en-US" b="1" dirty="0">
                <a:solidFill>
                  <a:srgbClr val="0070C0"/>
                </a:solidFill>
              </a:rPr>
              <a:t>High</a:t>
            </a:r>
          </a:p>
        </p:txBody>
      </p:sp>
      <p:sp>
        <p:nvSpPr>
          <p:cNvPr id="4" name="AutoShape 6" descr="Congratulation Hand Lettering. Vector Illustration with Lettering- Congratulations-on White Background. Stock Vector - Illustration of  graphic, design: 173256428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1978960" y="2708920"/>
            <a:ext cx="4897296" cy="3180194"/>
            <a:chOff x="2627784" y="2132856"/>
            <a:chExt cx="3510930" cy="2279919"/>
          </a:xfrm>
        </p:grpSpPr>
        <p:pic>
          <p:nvPicPr>
            <p:cNvPr id="1028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27784" y="2132856"/>
              <a:ext cx="3510930" cy="22799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31" name="Picture 7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46" t="17881" r="8285" b="23969"/>
            <a:stretch/>
          </p:blipFill>
          <p:spPr bwMode="auto">
            <a:xfrm>
              <a:off x="3563888" y="2913102"/>
              <a:ext cx="1560341" cy="4438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366802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38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pPr marL="457200" indent="-457200"/>
            <a:r>
              <a:rPr lang="en-US" dirty="0" smtClean="0"/>
              <a:t>7. Performance </a:t>
            </a:r>
            <a:r>
              <a:rPr lang="en-US" dirty="0"/>
              <a:t>- Accuracy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7776864" cy="360040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sz="1800" b="1" dirty="0" smtClean="0"/>
              <a:t>How much accuracy is enough</a:t>
            </a:r>
            <a:r>
              <a:rPr lang="en-US" sz="1800" dirty="0" smtClean="0"/>
              <a:t>: 70%, 80%, 90%, 99% ??</a:t>
            </a:r>
            <a:endParaRPr lang="en-US" sz="18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176" y="2564904"/>
            <a:ext cx="3705792" cy="20736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圖片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2073" y="2587212"/>
            <a:ext cx="3470327" cy="199391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55576" y="5229200"/>
            <a:ext cx="727280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It </a:t>
            </a:r>
            <a:r>
              <a:rPr lang="en-US" sz="1600" b="1" dirty="0" smtClean="0">
                <a:solidFill>
                  <a:srgbClr val="0070C0"/>
                </a:solidFill>
              </a:rPr>
              <a:t>depends</a:t>
            </a:r>
            <a:r>
              <a:rPr lang="en-US" sz="1600" dirty="0" smtClean="0">
                <a:solidFill>
                  <a:srgbClr val="0070C0"/>
                </a:solidFill>
              </a:rPr>
              <a:t> </a:t>
            </a:r>
            <a:r>
              <a:rPr lang="en-US" sz="1600" dirty="0" smtClean="0"/>
              <a:t>on the applications. Self driving cars require much higher accuracy than the product recommendation system. </a:t>
            </a:r>
          </a:p>
          <a:p>
            <a:endParaRPr lang="en-US" sz="1600" dirty="0" smtClean="0"/>
          </a:p>
          <a:p>
            <a:r>
              <a:rPr lang="en-US" sz="1600" dirty="0" smtClean="0"/>
              <a:t>Trading and investment predictions are generally not very high in accuracy.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72280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39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pPr marL="457200" indent="-457200"/>
            <a:r>
              <a:rPr lang="en-US" dirty="0" smtClean="0"/>
              <a:t>7. Performance </a:t>
            </a:r>
            <a:r>
              <a:rPr lang="en-US" dirty="0"/>
              <a:t>- Accuracy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5" y="1700808"/>
            <a:ext cx="7920881" cy="1656184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sz="1800" b="1" dirty="0"/>
              <a:t>Accuracy vs </a:t>
            </a:r>
            <a:r>
              <a:rPr lang="en-US" sz="1800" b="1" dirty="0" smtClean="0"/>
              <a:t>Specificity</a:t>
            </a:r>
          </a:p>
          <a:p>
            <a:pPr marL="0" indent="0"/>
            <a:r>
              <a:rPr lang="en-US" sz="1800" dirty="0" smtClean="0"/>
              <a:t>Example: Credit Card Fraud </a:t>
            </a:r>
            <a:r>
              <a:rPr lang="en-US" sz="1800" dirty="0"/>
              <a:t>detection </a:t>
            </a:r>
            <a:r>
              <a:rPr lang="en-US" sz="1800" dirty="0" smtClean="0"/>
              <a:t>system (fraud is an anomaly event that happen only 1% in the dataset). If the system is able to predict Fraud or “No Fraud” in 99% accuracy, do you think it is good enough?</a:t>
            </a:r>
            <a:endParaRPr lang="en-US" sz="1800" dirty="0"/>
          </a:p>
        </p:txBody>
      </p:sp>
      <p:sp>
        <p:nvSpPr>
          <p:cNvPr id="6" name="AutoShape 2" descr="「fraud detection」的圖片搜尋結果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3089564"/>
            <a:ext cx="3692193" cy="20676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460375" y="5661248"/>
            <a:ext cx="78560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u="sng" dirty="0" smtClean="0">
                <a:solidFill>
                  <a:srgbClr val="0070C0"/>
                </a:solidFill>
              </a:rPr>
              <a:t>NO</a:t>
            </a:r>
            <a:r>
              <a:rPr lang="en-US" sz="1600" dirty="0" smtClean="0"/>
              <a:t>, a dumb system that always predict “No Fraud” will achieve 99% accuracy. Need to </a:t>
            </a:r>
            <a:r>
              <a:rPr lang="en-US" sz="1600" dirty="0"/>
              <a:t>look </a:t>
            </a:r>
            <a:r>
              <a:rPr lang="en-US" sz="1600" b="1" dirty="0">
                <a:solidFill>
                  <a:srgbClr val="0070C0"/>
                </a:solidFill>
              </a:rPr>
              <a:t>specifically</a:t>
            </a:r>
            <a:r>
              <a:rPr lang="en-US" sz="1600" dirty="0">
                <a:solidFill>
                  <a:srgbClr val="0070C0"/>
                </a:solidFill>
              </a:rPr>
              <a:t> </a:t>
            </a:r>
            <a:r>
              <a:rPr lang="en-US" sz="1600" dirty="0"/>
              <a:t>at </a:t>
            </a:r>
            <a:r>
              <a:rPr lang="en-US" sz="1600" dirty="0" smtClean="0"/>
              <a:t>the accuracy of the “Fraud” </a:t>
            </a:r>
            <a:r>
              <a:rPr lang="en-US" sz="1600" dirty="0"/>
              <a:t>cases </a:t>
            </a:r>
            <a:r>
              <a:rPr lang="en-US" sz="1600" dirty="0" smtClean="0"/>
              <a:t>(</a:t>
            </a:r>
            <a:r>
              <a:rPr lang="en-US" sz="1600" b="1" dirty="0" smtClean="0">
                <a:solidFill>
                  <a:srgbClr val="0070C0"/>
                </a:solidFill>
              </a:rPr>
              <a:t>specificity</a:t>
            </a:r>
            <a:r>
              <a:rPr lang="en-US" sz="1600" dirty="0" smtClean="0"/>
              <a:t>).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235143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383232" y="620688"/>
            <a:ext cx="8077200" cy="1000125"/>
          </a:xfrm>
        </p:spPr>
        <p:txBody>
          <a:bodyPr/>
          <a:lstStyle/>
          <a:p>
            <a:r>
              <a:rPr lang="en-US" dirty="0"/>
              <a:t>Course Overview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4</a:t>
            </a:fld>
            <a:endParaRPr lang="en-US" sz="1400" dirty="0">
              <a:latin typeface="Arial" charset="0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5091885"/>
              </p:ext>
            </p:extLst>
          </p:nvPr>
        </p:nvGraphicFramePr>
        <p:xfrm>
          <a:off x="683568" y="1628800"/>
          <a:ext cx="7272808" cy="417576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7272808"/>
              </a:tblGrid>
              <a:tr h="370840">
                <a:tc>
                  <a:txBody>
                    <a:bodyPr/>
                    <a:lstStyle/>
                    <a:p>
                      <a:pPr marL="0" indent="0" rtl="0">
                        <a:buFont typeface="Arial" panose="020B0604020202020204" pitchFamily="34" charset="0"/>
                        <a:buNone/>
                      </a:pPr>
                      <a:r>
                        <a:rPr lang="en-US" sz="2000" b="1" i="0" kern="1200" dirty="0" err="1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Reg</a:t>
                      </a:r>
                      <a:r>
                        <a:rPr lang="en-US" sz="3600" b="1" i="0" kern="1200" dirty="0" err="1" smtClean="0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Tech</a:t>
                      </a:r>
                      <a:endParaRPr lang="en-US" sz="3600" b="1" i="0" kern="1200" dirty="0" smtClean="0">
                        <a:solidFill>
                          <a:srgbClr val="0070C0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indent="0" rtl="0">
                        <a:buFont typeface="Arial" panose="020B0604020202020204" pitchFamily="34" charset="0"/>
                        <a:buNone/>
                      </a:pPr>
                      <a:endParaRPr lang="en-US" sz="1800" b="0" i="0" kern="1200" dirty="0" smtClean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285750" indent="-285750" rtl="0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Machine Learning case studies on numeric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patterns</a:t>
                      </a:r>
                      <a:endParaRPr lang="en-US" sz="1800" b="0" i="0" kern="1200" dirty="0" smtClean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indent="0" rtl="0">
                        <a:buFont typeface="Arial" panose="020B0604020202020204" pitchFamily="34" charset="0"/>
                        <a:buNone/>
                      </a:pPr>
                      <a:endParaRPr lang="en-US" sz="1800" b="0" i="0" kern="1200" dirty="0" smtClean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285750" indent="-285750" rtl="0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Natural Language Processing and sentiment analysis</a:t>
                      </a:r>
                      <a:b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</a:br>
                      <a:endParaRPr lang="en-US" sz="1800" b="0" i="0" kern="1200" dirty="0" smtClean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285750" indent="-285750" rtl="0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Deep-Learning based OCR and image recognition for bio-metric security</a:t>
                      </a:r>
                      <a:b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</a:br>
                      <a:endParaRPr lang="en-US" sz="1800" b="0" i="0" kern="1200" dirty="0" smtClean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285750" indent="-285750" rtl="0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Reinforcement learning (game playing) in investment trading and related controls/regulations</a:t>
                      </a:r>
                    </a:p>
                    <a:p>
                      <a:pPr marL="285750" indent="-285750" rtl="0">
                        <a:buFont typeface="Arial" panose="020B0604020202020204" pitchFamily="34" charset="0"/>
                        <a:buChar char="•"/>
                      </a:pPr>
                      <a:endParaRPr lang="en-US" sz="1800" b="0" i="0" kern="1200" dirty="0" smtClean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285750" indent="-285750" rtl="0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Generative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(fake) contents</a:t>
                      </a:r>
                      <a:endParaRPr lang="en-US" sz="1800" b="0" i="0" kern="1200" dirty="0" smtClean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1763688" y="5877272"/>
            <a:ext cx="29065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In-class assignment</a:t>
            </a:r>
            <a:endParaRPr lang="en-US" dirty="0"/>
          </a:p>
        </p:txBody>
      </p:sp>
      <p:sp>
        <p:nvSpPr>
          <p:cNvPr id="6" name="Explosion 1 5"/>
          <p:cNvSpPr/>
          <p:nvPr/>
        </p:nvSpPr>
        <p:spPr bwMode="auto">
          <a:xfrm>
            <a:off x="971600" y="5877272"/>
            <a:ext cx="720080" cy="461665"/>
          </a:xfrm>
          <a:prstGeom prst="irregularSeal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5403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40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>
            <a:normAutofit/>
          </a:bodyPr>
          <a:lstStyle/>
          <a:p>
            <a:r>
              <a:rPr lang="en-US" dirty="0" smtClean="0"/>
              <a:t>8. Trained Model Usage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8546419"/>
              </p:ext>
            </p:extLst>
          </p:nvPr>
        </p:nvGraphicFramePr>
        <p:xfrm>
          <a:off x="2195736" y="2379757"/>
          <a:ext cx="4248472" cy="140928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184365"/>
                <a:gridCol w="975875"/>
                <a:gridCol w="792088"/>
                <a:gridCol w="1296144"/>
              </a:tblGrid>
              <a:tr h="203167"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u="sng" dirty="0">
                          <a:effectLst/>
                        </a:rPr>
                        <a:t>Size</a:t>
                      </a:r>
                      <a:endParaRPr lang="en-US" sz="1100" dirty="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u="sng" dirty="0">
                          <a:effectLst/>
                        </a:rPr>
                        <a:t>Bid</a:t>
                      </a:r>
                      <a:endParaRPr lang="en-US" sz="1100" dirty="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u="sng" dirty="0">
                          <a:effectLst/>
                        </a:rPr>
                        <a:t>Ask</a:t>
                      </a:r>
                      <a:endParaRPr lang="en-US" sz="1100" dirty="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u="sng" dirty="0">
                          <a:effectLst/>
                        </a:rPr>
                        <a:t>Size</a:t>
                      </a:r>
                      <a:endParaRPr lang="en-US" sz="1100" dirty="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406334"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effectLst/>
                        </a:rPr>
                        <a:t>74,000</a:t>
                      </a:r>
                      <a:endParaRPr lang="en-US" sz="1100" dirty="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effectLst/>
                        </a:rPr>
                        <a:t>152</a:t>
                      </a:r>
                      <a:endParaRPr lang="en-US" sz="1100" dirty="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effectLst/>
                        </a:rPr>
                        <a:t>152.1</a:t>
                      </a:r>
                      <a:endParaRPr lang="en-US" sz="1100" dirty="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b="1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81,800</a:t>
                      </a:r>
                      <a:endParaRPr lang="en-US" sz="1100" b="1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solidFill>
                      <a:schemeClr val="accent1"/>
                    </a:solidFill>
                  </a:tcPr>
                </a:tc>
              </a:tr>
              <a:tr h="399891"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effectLst/>
                        </a:rPr>
                        <a:t>54,000</a:t>
                      </a:r>
                      <a:endParaRPr lang="en-US" sz="1100" dirty="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effectLst/>
                        </a:rPr>
                        <a:t>151.9</a:t>
                      </a:r>
                      <a:endParaRPr lang="en-US" sz="1100" dirty="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effectLst/>
                        </a:rPr>
                        <a:t>152.2</a:t>
                      </a:r>
                      <a:endParaRPr lang="en-US" sz="1100" dirty="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b="1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33,100</a:t>
                      </a:r>
                      <a:endParaRPr lang="en-US" sz="1100" b="1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solidFill>
                      <a:schemeClr val="accent1"/>
                    </a:solidFill>
                  </a:tcPr>
                </a:tc>
              </a:tr>
              <a:tr h="399891"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effectLst/>
                        </a:rPr>
                        <a:t>80,800</a:t>
                      </a:r>
                      <a:endParaRPr lang="en-US" sz="1100" dirty="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effectLst/>
                        </a:rPr>
                        <a:t>151.8</a:t>
                      </a:r>
                      <a:endParaRPr lang="en-US" sz="1100" dirty="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effectLst/>
                        </a:rPr>
                        <a:t>152.3</a:t>
                      </a:r>
                      <a:endParaRPr lang="en-US" sz="1100" dirty="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b="1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34,100</a:t>
                      </a:r>
                      <a:endParaRPr lang="en-US" sz="1100" b="1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solidFill>
                      <a:schemeClr val="accen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9804093"/>
              </p:ext>
            </p:extLst>
          </p:nvPr>
        </p:nvGraphicFramePr>
        <p:xfrm>
          <a:off x="2195736" y="4077072"/>
          <a:ext cx="4248472" cy="140928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184365"/>
                <a:gridCol w="975875"/>
                <a:gridCol w="792088"/>
                <a:gridCol w="1296144"/>
              </a:tblGrid>
              <a:tr h="203167"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u="sng" dirty="0">
                          <a:effectLst/>
                        </a:rPr>
                        <a:t>Size</a:t>
                      </a:r>
                      <a:endParaRPr lang="en-US" sz="1100" dirty="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u="sng" dirty="0">
                          <a:effectLst/>
                        </a:rPr>
                        <a:t>Bid</a:t>
                      </a:r>
                      <a:endParaRPr lang="en-US" sz="1100" dirty="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u="sng">
                          <a:effectLst/>
                        </a:rPr>
                        <a:t>Ask</a:t>
                      </a:r>
                      <a:endParaRPr lang="en-US" sz="110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u="sng" dirty="0">
                          <a:effectLst/>
                        </a:rPr>
                        <a:t>Size</a:t>
                      </a:r>
                      <a:endParaRPr lang="en-US" sz="1100" dirty="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406334">
                <a:tc>
                  <a:txBody>
                    <a:bodyPr/>
                    <a:lstStyle/>
                    <a:p>
                      <a:pPr algn="r"/>
                      <a:r>
                        <a:rPr lang="en-US" sz="1100" b="1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80,000</a:t>
                      </a:r>
                      <a:endParaRPr lang="en-US" sz="1100" b="1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1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152.1</a:t>
                      </a:r>
                      <a:endParaRPr lang="en-US" sz="11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effectLst/>
                        </a:rPr>
                        <a:t>152.2</a:t>
                      </a:r>
                      <a:endParaRPr lang="en-US" sz="1100" dirty="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b="1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33,100</a:t>
                      </a:r>
                      <a:endParaRPr lang="en-US" sz="1100" b="1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solidFill>
                      <a:schemeClr val="accent1"/>
                    </a:solidFill>
                  </a:tcPr>
                </a:tc>
              </a:tr>
              <a:tr h="399891"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effectLst/>
                        </a:rPr>
                        <a:t>74,000</a:t>
                      </a:r>
                      <a:endParaRPr lang="en-US" sz="1100" dirty="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effectLst/>
                        </a:rPr>
                        <a:t>152</a:t>
                      </a:r>
                      <a:endParaRPr lang="en-US" sz="1100" dirty="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effectLst/>
                        </a:rPr>
                        <a:t>152.3</a:t>
                      </a:r>
                      <a:endParaRPr lang="en-US" sz="1100" dirty="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b="1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34,100</a:t>
                      </a:r>
                      <a:endParaRPr lang="en-US" sz="1100" b="1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solidFill>
                      <a:schemeClr val="accent1"/>
                    </a:solidFill>
                  </a:tcPr>
                </a:tc>
              </a:tr>
              <a:tr h="399891"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effectLst/>
                        </a:rPr>
                        <a:t>54,000</a:t>
                      </a:r>
                      <a:endParaRPr lang="en-US" sz="1100" dirty="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effectLst/>
                        </a:rPr>
                        <a:t>151.9</a:t>
                      </a:r>
                      <a:endParaRPr lang="en-US" sz="1100" dirty="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1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152.4</a:t>
                      </a:r>
                      <a:endParaRPr lang="en-US" sz="11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100" b="1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43,000</a:t>
                      </a:r>
                      <a:endParaRPr lang="en-US" sz="1100" b="1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solidFill>
                      <a:schemeClr val="accent1"/>
                    </a:solidFill>
                  </a:tcPr>
                </a:tc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899592" y="1628800"/>
            <a:ext cx="71287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The model predicts the stock price will </a:t>
            </a:r>
            <a:r>
              <a:rPr lang="en-US" sz="1800" b="1" dirty="0" smtClean="0">
                <a:solidFill>
                  <a:srgbClr val="0070C0"/>
                </a:solidFill>
              </a:rPr>
              <a:t>go up for the next move</a:t>
            </a:r>
            <a:r>
              <a:rPr lang="en-US" sz="1800" dirty="0" smtClean="0"/>
              <a:t>, hence </a:t>
            </a:r>
            <a:r>
              <a:rPr lang="en-US" sz="1800" b="1" u="sng" dirty="0" smtClean="0">
                <a:solidFill>
                  <a:srgbClr val="0070C0"/>
                </a:solidFill>
              </a:rPr>
              <a:t>Buy it now @ $152.1</a:t>
            </a:r>
            <a:endParaRPr lang="en-US" sz="1800" b="1" u="sng" dirty="0">
              <a:solidFill>
                <a:srgbClr val="0070C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99592" y="5589240"/>
            <a:ext cx="75608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The stock price </a:t>
            </a:r>
            <a:r>
              <a:rPr lang="en-US" sz="1800" b="1" dirty="0" smtClean="0">
                <a:solidFill>
                  <a:srgbClr val="0070C0"/>
                </a:solidFill>
              </a:rPr>
              <a:t>did go up as predicted</a:t>
            </a:r>
            <a:r>
              <a:rPr lang="en-US" sz="1800" dirty="0" smtClean="0"/>
              <a:t>, hence </a:t>
            </a:r>
            <a:r>
              <a:rPr lang="en-US" sz="1800" b="1" u="sng" dirty="0" smtClean="0">
                <a:solidFill>
                  <a:srgbClr val="0070C0"/>
                </a:solidFill>
              </a:rPr>
              <a:t>Sell it now @ $152.1</a:t>
            </a:r>
          </a:p>
          <a:p>
            <a:r>
              <a:rPr lang="en-US" sz="1800" dirty="0" smtClean="0"/>
              <a:t>Lose all the profit from bid/ask </a:t>
            </a:r>
            <a:r>
              <a:rPr lang="en-US" sz="1800" b="1" dirty="0" smtClean="0">
                <a:solidFill>
                  <a:srgbClr val="0070C0"/>
                </a:solidFill>
              </a:rPr>
              <a:t>spread</a:t>
            </a:r>
            <a:r>
              <a:rPr lang="en-US" sz="1800" dirty="0" smtClean="0"/>
              <a:t>, also pay the </a:t>
            </a:r>
            <a:r>
              <a:rPr lang="en-US" sz="1800" b="1" dirty="0" smtClean="0">
                <a:solidFill>
                  <a:srgbClr val="0070C0"/>
                </a:solidFill>
              </a:rPr>
              <a:t>transaction costs</a:t>
            </a:r>
            <a:endParaRPr lang="en-US" sz="18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843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41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>
            <a:normAutofit/>
          </a:bodyPr>
          <a:lstStyle/>
          <a:p>
            <a:r>
              <a:rPr lang="en-US" dirty="0" smtClean="0"/>
              <a:t>8. Trained Model Usage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640960" cy="324036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/>
            <a:r>
              <a:rPr lang="en-US" sz="1600" dirty="0" smtClean="0"/>
              <a:t>The “short </a:t>
            </a:r>
            <a:r>
              <a:rPr lang="en-US" sz="1600" dirty="0"/>
              <a:t>term price </a:t>
            </a:r>
            <a:r>
              <a:rPr lang="en-US" sz="1600" dirty="0" smtClean="0"/>
              <a:t>prediction” alone probably </a:t>
            </a:r>
            <a:r>
              <a:rPr lang="en-US" sz="1600" b="1" dirty="0" smtClean="0">
                <a:solidFill>
                  <a:srgbClr val="0070C0"/>
                </a:solidFill>
              </a:rPr>
              <a:t>cannot be a profitable strategy by itself</a:t>
            </a:r>
            <a:r>
              <a:rPr lang="en-US" sz="1600" dirty="0" smtClean="0"/>
              <a:t>. However, it can be a </a:t>
            </a:r>
            <a:r>
              <a:rPr lang="en-US" sz="1600" b="1" dirty="0" smtClean="0">
                <a:solidFill>
                  <a:srgbClr val="0070C0"/>
                </a:solidFill>
              </a:rPr>
              <a:t>sub-module to improve certain aspect </a:t>
            </a:r>
            <a:r>
              <a:rPr lang="en-US" sz="1600" dirty="0" smtClean="0"/>
              <a:t>of other strategies</a:t>
            </a:r>
            <a:endParaRPr lang="en-US" sz="1600" dirty="0"/>
          </a:p>
          <a:p>
            <a:pPr marL="0" indent="0"/>
            <a:endParaRPr lang="en-US" sz="1600" b="1" u="sng" dirty="0" smtClean="0"/>
          </a:p>
          <a:p>
            <a:pPr marL="0" indent="0"/>
            <a:r>
              <a:rPr lang="en-US" sz="1600" b="1" u="sng" dirty="0" smtClean="0"/>
              <a:t>Trading Strategies – HK Warrant Follow the Super Trader</a:t>
            </a:r>
          </a:p>
          <a:p>
            <a:pPr marL="285750">
              <a:buFont typeface="Arial" panose="020B0604020202020204" pitchFamily="34" charset="0"/>
              <a:buChar char="•"/>
            </a:pPr>
            <a:endParaRPr lang="en-US" sz="1600" b="1" dirty="0" smtClean="0"/>
          </a:p>
          <a:p>
            <a:pPr marL="285750">
              <a:buFont typeface="Arial" panose="020B0604020202020204" pitchFamily="34" charset="0"/>
              <a:buChar char="•"/>
            </a:pPr>
            <a:r>
              <a:rPr lang="en-US" sz="1600" b="1" dirty="0" smtClean="0"/>
              <a:t>Enter Trade </a:t>
            </a:r>
            <a:r>
              <a:rPr lang="en-US" sz="1600" dirty="0" smtClean="0"/>
              <a:t>when "</a:t>
            </a:r>
            <a:r>
              <a:rPr lang="en-US" sz="1600" dirty="0"/>
              <a:t>super user" </a:t>
            </a:r>
            <a:r>
              <a:rPr lang="en-US" sz="1600" dirty="0" smtClean="0"/>
              <a:t>trade (when a </a:t>
            </a:r>
            <a:r>
              <a:rPr lang="en-US" sz="1600" b="1" dirty="0" smtClean="0">
                <a:solidFill>
                  <a:srgbClr val="0070C0"/>
                </a:solidFill>
              </a:rPr>
              <a:t>single trade of notation </a:t>
            </a:r>
            <a:r>
              <a:rPr lang="en-US" sz="1600" dirty="0" smtClean="0"/>
              <a:t>greater than certain amount on </a:t>
            </a:r>
            <a:r>
              <a:rPr lang="en-US" sz="1600" dirty="0"/>
              <a:t>a warrant and </a:t>
            </a:r>
            <a:r>
              <a:rPr lang="en-US" sz="1600" b="1" dirty="0">
                <a:solidFill>
                  <a:srgbClr val="0070C0"/>
                </a:solidFill>
              </a:rPr>
              <a:t>ask </a:t>
            </a:r>
            <a:r>
              <a:rPr lang="en-US" sz="1600" b="1" dirty="0" smtClean="0">
                <a:solidFill>
                  <a:srgbClr val="0070C0"/>
                </a:solidFill>
              </a:rPr>
              <a:t>price move </a:t>
            </a:r>
            <a:r>
              <a:rPr lang="en-US" sz="1600" b="1" dirty="0">
                <a:solidFill>
                  <a:srgbClr val="0070C0"/>
                </a:solidFill>
              </a:rPr>
              <a:t>up</a:t>
            </a:r>
            <a:r>
              <a:rPr lang="en-US" sz="1600" dirty="0"/>
              <a:t> (&gt;= 1 tick) </a:t>
            </a:r>
            <a:r>
              <a:rPr lang="en-US" sz="1600" b="1" dirty="0">
                <a:solidFill>
                  <a:srgbClr val="0070C0"/>
                </a:solidFill>
              </a:rPr>
              <a:t>within</a:t>
            </a:r>
            <a:r>
              <a:rPr lang="en-US" sz="1600" dirty="0">
                <a:solidFill>
                  <a:srgbClr val="0070C0"/>
                </a:solidFill>
              </a:rPr>
              <a:t> </a:t>
            </a:r>
            <a:r>
              <a:rPr lang="en-US" sz="1600" dirty="0"/>
              <a:t>10ms to 5s</a:t>
            </a:r>
          </a:p>
          <a:p>
            <a:pPr marL="0" indent="0"/>
            <a:r>
              <a:rPr lang="en-US" sz="1600" dirty="0"/>
              <a:t>		</a:t>
            </a:r>
          </a:p>
          <a:p>
            <a:pPr marL="285750">
              <a:buFont typeface="Arial" panose="020B0604020202020204" pitchFamily="34" charset="0"/>
              <a:buChar char="•"/>
            </a:pPr>
            <a:r>
              <a:rPr lang="en-US" sz="1600" b="1" dirty="0" smtClean="0"/>
              <a:t>Exit Trade </a:t>
            </a:r>
            <a:r>
              <a:rPr lang="en-US" sz="1600" dirty="0" smtClean="0"/>
              <a:t>in these 3 modes</a:t>
            </a:r>
            <a:endParaRPr lang="en-US" sz="1600" dirty="0"/>
          </a:p>
          <a:p>
            <a:pPr marL="0" indent="0"/>
            <a:endParaRPr lang="en-US" sz="1400" dirty="0" smtClean="0"/>
          </a:p>
          <a:p>
            <a:pPr marL="0" indent="0"/>
            <a:r>
              <a:rPr lang="en-US" sz="1400" dirty="0"/>
              <a:t>	</a:t>
            </a:r>
            <a:r>
              <a:rPr lang="en-US" sz="1400" dirty="0" smtClean="0"/>
              <a:t>1</a:t>
            </a:r>
            <a:r>
              <a:rPr lang="en-US" sz="1400" dirty="0"/>
              <a:t>: </a:t>
            </a:r>
            <a:r>
              <a:rPr lang="en-US" sz="1400" b="1" dirty="0" smtClean="0"/>
              <a:t>Profit </a:t>
            </a:r>
            <a:r>
              <a:rPr lang="en-US" sz="1400" b="1" dirty="0"/>
              <a:t>mode</a:t>
            </a:r>
            <a:r>
              <a:rPr lang="en-US" sz="1400" dirty="0"/>
              <a:t>: Sell if </a:t>
            </a:r>
            <a:r>
              <a:rPr lang="en-US" sz="1400" dirty="0" smtClean="0"/>
              <a:t>best bid + </a:t>
            </a:r>
            <a:r>
              <a:rPr lang="en-US" sz="1400" b="1" dirty="0" smtClean="0">
                <a:solidFill>
                  <a:srgbClr val="00B050"/>
                </a:solidFill>
              </a:rPr>
              <a:t>2 ticks </a:t>
            </a:r>
            <a:r>
              <a:rPr lang="en-US" sz="1400" dirty="0" smtClean="0"/>
              <a:t>&gt;= </a:t>
            </a:r>
            <a:r>
              <a:rPr lang="en-US" sz="1400" dirty="0" err="1"/>
              <a:t>avg</a:t>
            </a:r>
            <a:r>
              <a:rPr lang="en-US" sz="1400" dirty="0"/>
              <a:t> </a:t>
            </a:r>
            <a:r>
              <a:rPr lang="en-US" sz="1400" dirty="0" err="1"/>
              <a:t>px</a:t>
            </a:r>
            <a:endParaRPr lang="en-US" sz="1400" dirty="0"/>
          </a:p>
          <a:p>
            <a:pPr marL="0" indent="0"/>
            <a:endParaRPr lang="en-US" sz="1400" dirty="0" smtClean="0"/>
          </a:p>
          <a:p>
            <a:pPr marL="0" indent="0"/>
            <a:endParaRPr lang="en-US" sz="1400" dirty="0" smtClean="0"/>
          </a:p>
          <a:p>
            <a:pPr marL="0" indent="0"/>
            <a:endParaRPr lang="en-US" sz="1400" dirty="0" smtClean="0"/>
          </a:p>
          <a:p>
            <a:pPr marL="0" indent="0"/>
            <a:endParaRPr lang="en-US" sz="1400" dirty="0" smtClean="0"/>
          </a:p>
          <a:p>
            <a:pPr marL="0" indent="0"/>
            <a:r>
              <a:rPr lang="en-US" sz="1600" dirty="0" smtClean="0"/>
              <a:t>				</a:t>
            </a:r>
          </a:p>
          <a:p>
            <a:pPr marL="0" indent="0"/>
            <a:r>
              <a:rPr lang="en-US" sz="1800" dirty="0"/>
              <a:t>		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59670" y="4926345"/>
            <a:ext cx="69287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u="sng" dirty="0" smtClean="0">
                <a:solidFill>
                  <a:srgbClr val="0070C0"/>
                </a:solidFill>
              </a:rPr>
              <a:t>Improve Profit Mode </a:t>
            </a:r>
            <a:r>
              <a:rPr lang="en-US" sz="1800" u="sng" dirty="0" smtClean="0">
                <a:solidFill>
                  <a:srgbClr val="0070C0"/>
                </a:solidFill>
              </a:rPr>
              <a:t>by “Short Term Price Predictor” </a:t>
            </a:r>
            <a:endParaRPr lang="en-US" sz="1800" u="sng" dirty="0">
              <a:solidFill>
                <a:srgbClr val="0070C0"/>
              </a:solidFill>
            </a:endParaRPr>
          </a:p>
          <a:p>
            <a:r>
              <a:rPr lang="en-US" sz="1800" dirty="0" smtClean="0">
                <a:solidFill>
                  <a:srgbClr val="0070C0"/>
                </a:solidFill>
              </a:rPr>
              <a:t>wait a bit longer if the </a:t>
            </a:r>
            <a:r>
              <a:rPr lang="en-US" sz="1800" b="1" dirty="0" smtClean="0">
                <a:solidFill>
                  <a:srgbClr val="0070C0"/>
                </a:solidFill>
              </a:rPr>
              <a:t>warrant underlying stock </a:t>
            </a:r>
            <a:r>
              <a:rPr lang="en-US" sz="1800" dirty="0" smtClean="0">
                <a:solidFill>
                  <a:srgbClr val="0070C0"/>
                </a:solidFill>
              </a:rPr>
              <a:t>price is predicted to go up. Take profit sooner if price going predicted to go down</a:t>
            </a:r>
            <a:endParaRPr lang="en-US" sz="18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3752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42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pPr marL="457200" indent="-457200"/>
            <a:r>
              <a:rPr lang="en-US" dirty="0"/>
              <a:t>Support Vector Machine (SVM</a:t>
            </a:r>
            <a:r>
              <a:rPr lang="en-US" dirty="0" smtClean="0"/>
              <a:t>) 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5040560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sz="1800" dirty="0" smtClean="0"/>
              <a:t>A classifier </a:t>
            </a:r>
            <a:r>
              <a:rPr lang="en-US" sz="1800" dirty="0"/>
              <a:t>formally defined by a separating </a:t>
            </a:r>
            <a:r>
              <a:rPr lang="en-US" sz="1800" b="1" dirty="0">
                <a:solidFill>
                  <a:srgbClr val="0070C0"/>
                </a:solidFill>
              </a:rPr>
              <a:t>hyperplane</a:t>
            </a:r>
            <a:r>
              <a:rPr lang="en-US" sz="1800" dirty="0"/>
              <a:t>. </a:t>
            </a:r>
            <a:endParaRPr lang="en-US" sz="1800" dirty="0" smtClean="0"/>
          </a:p>
          <a:p>
            <a:endParaRPr lang="en-US" sz="1800" dirty="0"/>
          </a:p>
          <a:p>
            <a:r>
              <a:rPr lang="en-US" sz="1800" dirty="0" smtClean="0"/>
              <a:t>	The goal is to find </a:t>
            </a:r>
            <a:r>
              <a:rPr lang="en-US" sz="1800" dirty="0"/>
              <a:t>the hyperplane that gives the </a:t>
            </a:r>
            <a:r>
              <a:rPr lang="en-US" sz="1800" b="1" dirty="0">
                <a:solidFill>
                  <a:srgbClr val="0070C0"/>
                </a:solidFill>
              </a:rPr>
              <a:t>largest minimum distance to the training examples</a:t>
            </a:r>
            <a:r>
              <a:rPr lang="en-US" sz="1800" dirty="0"/>
              <a:t>. </a:t>
            </a:r>
            <a:r>
              <a:rPr lang="en-US" sz="1800" dirty="0" smtClean="0"/>
              <a:t>Therefore</a:t>
            </a:r>
            <a:r>
              <a:rPr lang="en-US" sz="1800" dirty="0"/>
              <a:t>, the optimal separating hyperplane </a:t>
            </a:r>
            <a:r>
              <a:rPr lang="en-US" sz="1800" i="1" dirty="0"/>
              <a:t>maximizes</a:t>
            </a:r>
            <a:r>
              <a:rPr lang="en-US" sz="1800" dirty="0"/>
              <a:t> the margin of the training </a:t>
            </a:r>
            <a:r>
              <a:rPr lang="en-US" sz="1800" dirty="0" smtClean="0"/>
              <a:t>data</a:t>
            </a:r>
            <a:r>
              <a:rPr lang="en-US" sz="1800" dirty="0"/>
              <a:t> </a:t>
            </a:r>
            <a:r>
              <a:rPr lang="en-US" sz="1800" dirty="0" smtClean="0"/>
              <a:t>(those data points in solid color that formed the maximum margin are the </a:t>
            </a:r>
            <a:r>
              <a:rPr lang="en-US" sz="1800" b="1" dirty="0" smtClean="0">
                <a:solidFill>
                  <a:srgbClr val="0070C0"/>
                </a:solidFill>
              </a:rPr>
              <a:t>support vectors</a:t>
            </a:r>
            <a:r>
              <a:rPr lang="en-US" sz="1800" dirty="0" smtClean="0"/>
              <a:t>)</a:t>
            </a:r>
            <a:endParaRPr lang="en-US" sz="1800" dirty="0"/>
          </a:p>
          <a:p>
            <a:endParaRPr lang="en-US" sz="1800" dirty="0" smtClean="0"/>
          </a:p>
          <a:p>
            <a:pPr lvl="1"/>
            <a:r>
              <a:rPr lang="en-US" sz="1600" dirty="0" smtClean="0">
                <a:hlinkClick r:id="rId2"/>
              </a:rPr>
              <a:t>YouTube: SVM separate complex dataset</a:t>
            </a:r>
            <a:endParaRPr lang="en-US" sz="1400" dirty="0"/>
          </a:p>
          <a:p>
            <a:endParaRPr lang="en-US" sz="1800" dirty="0"/>
          </a:p>
        </p:txBody>
      </p:sp>
      <p:pic>
        <p:nvPicPr>
          <p:cNvPr id="12290" name="Picture 2" descr="The Optimal hyperplan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2204864"/>
            <a:ext cx="3576072" cy="3528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ight Arrow 1"/>
          <p:cNvSpPr/>
          <p:nvPr/>
        </p:nvSpPr>
        <p:spPr bwMode="auto">
          <a:xfrm>
            <a:off x="611560" y="4869160"/>
            <a:ext cx="504056" cy="432048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602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43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pPr marL="457200" indent="-457200"/>
            <a:r>
              <a:rPr lang="en-US" dirty="0"/>
              <a:t>Support Vector Machine (SVM) 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640960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/>
            <a:r>
              <a:rPr lang="en-US" sz="1800" dirty="0" smtClean="0"/>
              <a:t>Nonlinear classification performed </a:t>
            </a:r>
            <a:r>
              <a:rPr lang="en-US" sz="1800" dirty="0"/>
              <a:t>by applying </a:t>
            </a:r>
            <a:r>
              <a:rPr lang="en-US" sz="1800" b="1" dirty="0" smtClean="0">
                <a:solidFill>
                  <a:srgbClr val="0070C0"/>
                </a:solidFill>
              </a:rPr>
              <a:t>kernel transformation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1600" dirty="0" smtClean="0"/>
              <a:t>Transform to </a:t>
            </a:r>
            <a:r>
              <a:rPr lang="en-US" sz="1600" b="1" dirty="0" smtClean="0">
                <a:solidFill>
                  <a:srgbClr val="0070C0"/>
                </a:solidFill>
              </a:rPr>
              <a:t>higher dimension </a:t>
            </a:r>
            <a:r>
              <a:rPr lang="en-US" sz="1600" dirty="0" smtClean="0"/>
              <a:t>space</a:t>
            </a:r>
            <a:endParaRPr lang="en-US" sz="1600" dirty="0" smtClean="0">
              <a:hlinkClick r:id=""/>
            </a:endParaRPr>
          </a:p>
          <a:p>
            <a:endParaRPr lang="en-US" sz="2700" dirty="0"/>
          </a:p>
        </p:txBody>
      </p:sp>
      <p:pic>
        <p:nvPicPr>
          <p:cNvPr id="14338" name="Picture 2" descr="support vector machine的圖片搜尋結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2852936"/>
            <a:ext cx="5089050" cy="284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26654" y="5733256"/>
            <a:ext cx="6840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i="1" dirty="0" smtClean="0">
                <a:solidFill>
                  <a:srgbClr val="00B050"/>
                </a:solidFill>
              </a:rPr>
              <a:t>(Notes: Statistical significance, Curse of Dimensionality)</a:t>
            </a:r>
            <a:endParaRPr lang="en-US" sz="1800" i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6160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44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>
            <a:normAutofit/>
          </a:bodyPr>
          <a:lstStyle/>
          <a:p>
            <a:pPr marL="457200" indent="-457200"/>
            <a:r>
              <a:rPr lang="en-US" dirty="0"/>
              <a:t>Model Interpretability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403648" y="1619508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u="sng" dirty="0" smtClean="0"/>
              <a:t>Decision Tree</a:t>
            </a:r>
            <a:endParaRPr lang="en-US" sz="1800" b="1" u="sng" dirty="0"/>
          </a:p>
        </p:txBody>
      </p:sp>
      <p:sp>
        <p:nvSpPr>
          <p:cNvPr id="11" name="TextBox 10"/>
          <p:cNvSpPr txBox="1"/>
          <p:nvPr/>
        </p:nvSpPr>
        <p:spPr>
          <a:xfrm>
            <a:off x="4716016" y="1628800"/>
            <a:ext cx="2880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u="sng" dirty="0" smtClean="0"/>
              <a:t>Support Vector Machine</a:t>
            </a:r>
            <a:endParaRPr lang="en-US" sz="1800" b="1" u="sng" dirty="0"/>
          </a:p>
        </p:txBody>
      </p:sp>
      <p:sp>
        <p:nvSpPr>
          <p:cNvPr id="6" name="TextBox 5"/>
          <p:cNvSpPr txBox="1"/>
          <p:nvPr/>
        </p:nvSpPr>
        <p:spPr>
          <a:xfrm>
            <a:off x="1256606" y="4897633"/>
            <a:ext cx="63367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rgbClr val="00B050"/>
                </a:solidFill>
              </a:rPr>
              <a:t>If Decision Tree and Support Vector Machine has </a:t>
            </a:r>
            <a:r>
              <a:rPr lang="en-US" sz="1800" b="1" dirty="0" smtClean="0">
                <a:solidFill>
                  <a:srgbClr val="00B050"/>
                </a:solidFill>
              </a:rPr>
              <a:t>similar training time and test accuracy</a:t>
            </a:r>
            <a:r>
              <a:rPr lang="en-US" sz="1800" dirty="0" smtClean="0">
                <a:solidFill>
                  <a:srgbClr val="00B050"/>
                </a:solidFill>
              </a:rPr>
              <a:t>, which model to choose? </a:t>
            </a:r>
            <a:endParaRPr lang="en-US" sz="1800" dirty="0">
              <a:solidFill>
                <a:srgbClr val="00B050"/>
              </a:solidFill>
            </a:endParaRPr>
          </a:p>
          <a:p>
            <a:endParaRPr lang="en-US" sz="1800" dirty="0"/>
          </a:p>
        </p:txBody>
      </p:sp>
      <p:pic>
        <p:nvPicPr>
          <p:cNvPr id="1026" name="Picture 2" descr="SVM: plot decision surface when working with more than 2 features - Stack  Overflow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02" b="6809"/>
          <a:stretch/>
        </p:blipFill>
        <p:spPr bwMode="auto">
          <a:xfrm>
            <a:off x="4499992" y="2276872"/>
            <a:ext cx="3480221" cy="2352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132856"/>
            <a:ext cx="3997401" cy="24612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995742" y="5661248"/>
            <a:ext cx="41604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Decision Tree is more interpretable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425841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45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>
            <a:normAutofit/>
          </a:bodyPr>
          <a:lstStyle/>
          <a:p>
            <a:r>
              <a:rPr lang="en-US" dirty="0" smtClean="0"/>
              <a:t>Conclusions and Takeaways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628800"/>
            <a:ext cx="8064896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Supervised ML (Machine Learning) is </a:t>
            </a:r>
            <a:r>
              <a:rPr lang="en-US" sz="1600" b="1" dirty="0" smtClean="0">
                <a:solidFill>
                  <a:srgbClr val="0070C0"/>
                </a:solidFill>
              </a:rPr>
              <a:t>data driven </a:t>
            </a:r>
            <a:r>
              <a:rPr lang="en-US" sz="1600" dirty="0" smtClean="0"/>
              <a:t>and thus the </a:t>
            </a:r>
            <a:r>
              <a:rPr lang="en-US" sz="1600" b="1" dirty="0" smtClean="0">
                <a:solidFill>
                  <a:srgbClr val="0070C0"/>
                </a:solidFill>
              </a:rPr>
              <a:t>data is the most important component</a:t>
            </a:r>
            <a:r>
              <a:rPr lang="en-US" sz="1600" dirty="0" smtClean="0"/>
              <a:t>. Spend most of the time (~80%) in sourcing, cleaning, pre-processing the data to useful features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 smtClean="0">
                <a:solidFill>
                  <a:srgbClr val="0070C0"/>
                </a:solidFill>
              </a:rPr>
              <a:t>GIGO (Garbage In Garbage Out)</a:t>
            </a:r>
            <a:r>
              <a:rPr lang="en-US" sz="1600" dirty="0" smtClean="0"/>
              <a:t>. No matter how powerful is the ML model, if the data is not relevant, the results will not be good.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The ML </a:t>
            </a:r>
            <a:r>
              <a:rPr lang="en-US" sz="1600" b="1" dirty="0" smtClean="0">
                <a:solidFill>
                  <a:srgbClr val="0070C0"/>
                </a:solidFill>
              </a:rPr>
              <a:t>models are generic </a:t>
            </a:r>
            <a:r>
              <a:rPr lang="en-US" sz="1600" dirty="0" smtClean="0"/>
              <a:t>and they </a:t>
            </a:r>
            <a:r>
              <a:rPr lang="en-US" sz="1600" b="1" dirty="0" smtClean="0">
                <a:solidFill>
                  <a:srgbClr val="0070C0"/>
                </a:solidFill>
              </a:rPr>
              <a:t>learn the knowledge from the data</a:t>
            </a:r>
            <a:r>
              <a:rPr lang="en-US" sz="1600" dirty="0" smtClean="0"/>
              <a:t> (e.g. use decision tree with TA features such as SMA, RSI for </a:t>
            </a:r>
            <a:r>
              <a:rPr lang="en-US" sz="1600" dirty="0"/>
              <a:t>longer </a:t>
            </a:r>
            <a:r>
              <a:rPr lang="en-US" sz="1600" dirty="0" smtClean="0"/>
              <a:t>time horizon price trend prediction). Hence it requires </a:t>
            </a:r>
            <a:r>
              <a:rPr lang="en-US" sz="1600" b="1" dirty="0" smtClean="0">
                <a:solidFill>
                  <a:srgbClr val="0070C0"/>
                </a:solidFill>
              </a:rPr>
              <a:t>Domain Knowledge </a:t>
            </a:r>
            <a:r>
              <a:rPr lang="en-US" sz="1600" dirty="0" smtClean="0"/>
              <a:t>to formulate the right dataset and features in many applications.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The ML models </a:t>
            </a:r>
            <a:r>
              <a:rPr lang="en-US" sz="1600" b="1" dirty="0" smtClean="0">
                <a:solidFill>
                  <a:srgbClr val="0070C0"/>
                </a:solidFill>
              </a:rPr>
              <a:t>learn </a:t>
            </a:r>
            <a:r>
              <a:rPr lang="en-US" sz="1600" b="1" dirty="0">
                <a:solidFill>
                  <a:srgbClr val="0070C0"/>
                </a:solidFill>
              </a:rPr>
              <a:t>the relationship </a:t>
            </a:r>
            <a:r>
              <a:rPr lang="en-US" sz="1600" b="1" dirty="0" smtClean="0">
                <a:solidFill>
                  <a:srgbClr val="0070C0"/>
                </a:solidFill>
              </a:rPr>
              <a:t>between the input features and the target</a:t>
            </a:r>
            <a:r>
              <a:rPr lang="en-US" sz="1600" dirty="0" smtClean="0"/>
              <a:t>. If there are rules or formulas between them, </a:t>
            </a:r>
            <a:r>
              <a:rPr lang="en-US" sz="1600" dirty="0"/>
              <a:t>no </a:t>
            </a:r>
            <a:r>
              <a:rPr lang="en-US" sz="1600" dirty="0" smtClean="0"/>
              <a:t>need to use ML. If the input and target relationship doesn’t exist, the Model may still try to learn a “over fit” relationship</a:t>
            </a:r>
            <a:r>
              <a:rPr lang="en-US" sz="1600" smtClean="0"/>
              <a:t>. </a:t>
            </a:r>
            <a:endParaRPr lang="en-US" sz="1600" b="1" u="sng" dirty="0" smtClean="0"/>
          </a:p>
        </p:txBody>
      </p:sp>
    </p:spTree>
    <p:extLst>
      <p:ext uri="{BB962C8B-B14F-4D97-AF65-F5344CB8AC3E}">
        <p14:creationId xmlns:p14="http://schemas.microsoft.com/office/powerpoint/2010/main" val="654104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46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 smtClean="0"/>
              <a:t>Sentiment Analysis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1691680" y="1944216"/>
            <a:ext cx="3744416" cy="504056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zh-TW" altLang="en-US" sz="2400" dirty="0" smtClean="0">
                <a:hlinkClick r:id="rId3"/>
              </a:rPr>
              <a:t>丁</a:t>
            </a:r>
            <a:r>
              <a:rPr lang="zh-TW" altLang="en-US" sz="2400" dirty="0">
                <a:hlinkClick r:id="rId3"/>
              </a:rPr>
              <a:t>蟹</a:t>
            </a:r>
            <a:r>
              <a:rPr lang="zh-TW" altLang="en-US" sz="2400" dirty="0" smtClean="0">
                <a:hlinkClick r:id="rId3"/>
              </a:rPr>
              <a:t>效應 </a:t>
            </a:r>
            <a:r>
              <a:rPr lang="en-US" altLang="zh-TW" sz="2400" dirty="0" smtClean="0">
                <a:hlinkClick r:id="rId3"/>
              </a:rPr>
              <a:t>/ </a:t>
            </a:r>
            <a:r>
              <a:rPr lang="en-US" sz="2400" dirty="0" smtClean="0">
                <a:hlinkClick r:id="rId3"/>
              </a:rPr>
              <a:t>Ting Hai Effect </a:t>
            </a:r>
            <a:endParaRPr lang="en-US" sz="2400" dirty="0"/>
          </a:p>
        </p:txBody>
      </p:sp>
      <p:pic>
        <p:nvPicPr>
          <p:cNvPr id="9" name="圖片 1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28439" y="2564904"/>
            <a:ext cx="6219825" cy="342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1256454"/>
            <a:ext cx="2988320" cy="18795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23901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47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 smtClean="0"/>
              <a:t>Sentiment Analysis</a:t>
            </a:r>
            <a:endParaRPr lang="en-US" dirty="0"/>
          </a:p>
        </p:txBody>
      </p:sp>
      <p:pic>
        <p:nvPicPr>
          <p:cNvPr id="1026" name="Picture 2" descr="The Hathaway Effect - Strange correlation between Anne Hathaway and Warren  Buffet - YouTub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1916832"/>
            <a:ext cx="4631160" cy="2605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907704" y="4809926"/>
            <a:ext cx="56886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The </a:t>
            </a:r>
            <a:r>
              <a:rPr lang="en-US" sz="1800" b="1" dirty="0"/>
              <a:t>Hathaway Effect </a:t>
            </a:r>
            <a:r>
              <a:rPr lang="en-US" sz="1800" dirty="0"/>
              <a:t>stipulates that when</a:t>
            </a:r>
            <a:r>
              <a:rPr lang="en-US" sz="1800" b="1" dirty="0">
                <a:solidFill>
                  <a:srgbClr val="0070C0"/>
                </a:solidFill>
              </a:rPr>
              <a:t> Anne Hathaway </a:t>
            </a:r>
            <a:r>
              <a:rPr lang="en-US" sz="1800" dirty="0"/>
              <a:t>is in the news, the share price for Warren Buffett's company </a:t>
            </a:r>
            <a:r>
              <a:rPr lang="en-US" sz="1800" b="1" dirty="0">
                <a:solidFill>
                  <a:srgbClr val="0070C0"/>
                </a:solidFill>
              </a:rPr>
              <a:t>Berkshire-Hathaway</a:t>
            </a:r>
            <a:r>
              <a:rPr lang="en-US" sz="1800" dirty="0"/>
              <a:t> goes up</a:t>
            </a:r>
          </a:p>
        </p:txBody>
      </p:sp>
    </p:spTree>
    <p:extLst>
      <p:ext uri="{BB962C8B-B14F-4D97-AF65-F5344CB8AC3E}">
        <p14:creationId xmlns:p14="http://schemas.microsoft.com/office/powerpoint/2010/main" val="2550699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48</a:t>
            </a:fld>
            <a:endParaRPr lang="en-US" sz="1400" dirty="0">
              <a:latin typeface="Arial" charset="0"/>
            </a:endParaRP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640960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793" y="2204864"/>
            <a:ext cx="5178103" cy="2880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itle 2"/>
          <p:cNvSpPr txBox="1">
            <a:spLocks/>
          </p:cNvSpPr>
          <p:nvPr/>
        </p:nvSpPr>
        <p:spPr bwMode="auto">
          <a:xfrm>
            <a:off x="0" y="620713"/>
            <a:ext cx="8077200" cy="1000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Arial"/>
                <a:ea typeface="+mj-ea"/>
                <a:cs typeface="Arial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  <a:ea typeface="ＭＳ Ｐゴシック" charset="0"/>
                <a:cs typeface="ＭＳ Ｐゴシック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  <a:ea typeface="ＭＳ Ｐゴシック" charset="0"/>
                <a:cs typeface="ＭＳ Ｐゴシック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  <a:ea typeface="ＭＳ Ｐゴシック" charset="0"/>
                <a:cs typeface="ＭＳ Ｐゴシック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  <a:ea typeface="ＭＳ Ｐゴシック" charset="0"/>
                <a:cs typeface="ＭＳ Ｐゴシック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  <a:ea typeface="ＭＳ Ｐゴシック" charset="0"/>
                <a:cs typeface="ＭＳ Ｐゴシック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  <a:ea typeface="ＭＳ Ｐゴシック" charset="0"/>
                <a:cs typeface="ＭＳ Ｐゴシック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  <a:ea typeface="ＭＳ Ｐゴシック" charset="0"/>
                <a:cs typeface="ＭＳ Ｐゴシック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 kern="0" dirty="0" smtClean="0"/>
              <a:t>Social Media Sentiment vs Stock Price</a:t>
            </a:r>
            <a:endParaRPr lang="en-US" kern="0" dirty="0"/>
          </a:p>
        </p:txBody>
      </p:sp>
      <p:sp>
        <p:nvSpPr>
          <p:cNvPr id="9" name="TextBox 8"/>
          <p:cNvSpPr txBox="1"/>
          <p:nvPr/>
        </p:nvSpPr>
        <p:spPr>
          <a:xfrm>
            <a:off x="1691680" y="5765194"/>
            <a:ext cx="58212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Code Example: </a:t>
            </a:r>
            <a:r>
              <a:rPr lang="en-US" sz="2000" dirty="0" smtClean="0">
                <a:hlinkClick r:id="rId3"/>
              </a:rPr>
              <a:t>Twitter and stock price correlation</a:t>
            </a:r>
            <a:endParaRPr lang="en-US" sz="2000" dirty="0"/>
          </a:p>
        </p:txBody>
      </p:sp>
      <p:sp>
        <p:nvSpPr>
          <p:cNvPr id="10" name="Sun 9"/>
          <p:cNvSpPr/>
          <p:nvPr/>
        </p:nvSpPr>
        <p:spPr bwMode="auto">
          <a:xfrm>
            <a:off x="1095028" y="5661248"/>
            <a:ext cx="576064" cy="576064"/>
          </a:xfrm>
          <a:prstGeom prst="sun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637878" y="2204864"/>
            <a:ext cx="3038578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>
                <a:hlinkClick r:id="rId4"/>
              </a:rPr>
              <a:t>Social media ramp-and-dump scam</a:t>
            </a:r>
            <a:endParaRPr lang="en-US" sz="1800" dirty="0"/>
          </a:p>
          <a:p>
            <a:pPr indent="-57150"/>
            <a:r>
              <a:rPr lang="en-US" sz="1400" dirty="0"/>
              <a:t>A social media ramp-and-dump scam is a form of stock market manipulation where fraudsters use different means to </a:t>
            </a:r>
            <a:r>
              <a:rPr lang="en-US" sz="1400" b="1" dirty="0">
                <a:solidFill>
                  <a:srgbClr val="0070C0"/>
                </a:solidFill>
              </a:rPr>
              <a:t>“ramp” up the share price</a:t>
            </a:r>
            <a:r>
              <a:rPr lang="en-US" sz="1400" dirty="0"/>
              <a:t> of a listed company and then </a:t>
            </a:r>
            <a:r>
              <a:rPr lang="en-US" sz="1400" b="1" dirty="0">
                <a:solidFill>
                  <a:srgbClr val="0070C0"/>
                </a:solidFill>
              </a:rPr>
              <a:t>induce investors via social media platforms </a:t>
            </a:r>
            <a:r>
              <a:rPr lang="en-US" sz="1400" dirty="0"/>
              <a:t>to purchase the shares they </a:t>
            </a:r>
            <a:r>
              <a:rPr lang="en-US" sz="1400" b="1" dirty="0">
                <a:solidFill>
                  <a:srgbClr val="0070C0"/>
                </a:solidFill>
              </a:rPr>
              <a:t>“dump” at an artificially high price</a:t>
            </a:r>
          </a:p>
        </p:txBody>
      </p:sp>
    </p:spTree>
    <p:extLst>
      <p:ext uri="{BB962C8B-B14F-4D97-AF65-F5344CB8AC3E}">
        <p14:creationId xmlns:p14="http://schemas.microsoft.com/office/powerpoint/2010/main" val="4195563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49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/>
              <a:t>Natural Language Processing (NLP)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640960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857250" lvl="1" indent="-4572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pic>
        <p:nvPicPr>
          <p:cNvPr id="1026" name="Picture 2" descr="https://upload.wikimedia.org/wikipedia/commons/7/7d/The_house_at_the_end_of_the_stree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060848"/>
            <a:ext cx="7128792" cy="3729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1"/>
          <p:cNvSpPr txBox="1">
            <a:spLocks/>
          </p:cNvSpPr>
          <p:nvPr/>
        </p:nvSpPr>
        <p:spPr>
          <a:xfrm>
            <a:off x="395536" y="1700808"/>
            <a:ext cx="6552728" cy="504056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/>
              <a:t>Treebanks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2483768" y="5909210"/>
            <a:ext cx="25090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Code Example: </a:t>
            </a:r>
            <a:r>
              <a:rPr lang="en-US" sz="2000" dirty="0" smtClean="0">
                <a:hlinkClick r:id="rId4"/>
              </a:rPr>
              <a:t>NLP</a:t>
            </a:r>
            <a:endParaRPr lang="en-US" sz="2000" dirty="0"/>
          </a:p>
        </p:txBody>
      </p:sp>
      <p:sp>
        <p:nvSpPr>
          <p:cNvPr id="9" name="Sun 8"/>
          <p:cNvSpPr/>
          <p:nvPr/>
        </p:nvSpPr>
        <p:spPr bwMode="auto">
          <a:xfrm>
            <a:off x="5004048" y="5805264"/>
            <a:ext cx="576064" cy="576064"/>
          </a:xfrm>
          <a:prstGeom prst="sun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851920" y="1772816"/>
            <a:ext cx="4326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Example: </a:t>
            </a:r>
            <a:r>
              <a:rPr lang="en-US" sz="1800" dirty="0" smtClean="0">
                <a:hlinkClick r:id="rId5"/>
              </a:rPr>
              <a:t>Stanford Sentiment Treebanks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781899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5</a:t>
            </a:fld>
            <a:endParaRPr lang="en-US" sz="1400" dirty="0">
              <a:latin typeface="Arial" charset="0"/>
            </a:endParaRP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4417772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sz="1800" b="1" dirty="0" smtClean="0"/>
              <a:t>Machine Learning: </a:t>
            </a:r>
            <a:r>
              <a:rPr lang="en-US" sz="1600" dirty="0" smtClean="0"/>
              <a:t>a branch </a:t>
            </a:r>
            <a:r>
              <a:rPr lang="en-US" sz="1600" dirty="0"/>
              <a:t>of </a:t>
            </a:r>
            <a:r>
              <a:rPr lang="en-US" sz="1600" dirty="0" smtClean="0"/>
              <a:t>AI and the key driver is </a:t>
            </a:r>
            <a:r>
              <a:rPr lang="en-US" sz="1600" b="1" dirty="0" smtClean="0">
                <a:solidFill>
                  <a:srgbClr val="0070C0"/>
                </a:solidFill>
              </a:rPr>
              <a:t>(big) data</a:t>
            </a:r>
            <a:r>
              <a:rPr lang="en-US" sz="1600" dirty="0" smtClean="0"/>
              <a:t> from Internet, Mobile and </a:t>
            </a:r>
            <a:r>
              <a:rPr lang="en-US" sz="1600" dirty="0" err="1" smtClean="0"/>
              <a:t>IoT</a:t>
            </a:r>
            <a:r>
              <a:rPr lang="en-US" sz="1600" dirty="0" smtClean="0"/>
              <a:t> (Internet of Things which are sensors, smart devices etc.)</a:t>
            </a:r>
            <a:endParaRPr lang="en-US" sz="1600" dirty="0"/>
          </a:p>
          <a:p>
            <a:pPr marL="0" indent="0"/>
            <a:endParaRPr lang="en-US" sz="1600" dirty="0" smtClean="0"/>
          </a:p>
          <a:p>
            <a:pPr marL="0" indent="0"/>
            <a:r>
              <a:rPr lang="en-US" sz="1600" dirty="0" smtClean="0">
                <a:solidFill>
                  <a:srgbClr val="00B050"/>
                </a:solidFill>
              </a:rPr>
              <a:t>Example</a:t>
            </a:r>
            <a:r>
              <a:rPr lang="en-US" sz="1600" dirty="0" smtClean="0"/>
              <a:t>: 1.3 </a:t>
            </a:r>
            <a:r>
              <a:rPr lang="en-US" sz="1600" dirty="0"/>
              <a:t>billions of faces in </a:t>
            </a:r>
            <a:r>
              <a:rPr lang="en-US" sz="1600" dirty="0" smtClean="0"/>
              <a:t>China, </a:t>
            </a:r>
            <a:r>
              <a:rPr lang="en-US" sz="1600" dirty="0"/>
              <a:t>how can tell a computer to  recognize a person?</a:t>
            </a:r>
          </a:p>
          <a:p>
            <a:pPr marL="0" indent="0"/>
            <a:endParaRPr lang="en-US" sz="1800" dirty="0" smtClean="0"/>
          </a:p>
          <a:p>
            <a:pPr marL="400050" lvl="1" indent="0"/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# pseudo code</a:t>
            </a:r>
            <a:endParaRPr lang="en-US" sz="1600" dirty="0" smtClean="0"/>
          </a:p>
          <a:p>
            <a:pPr marL="400050" lvl="1" indent="0"/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Color in {brown, yellow, black}</a:t>
            </a:r>
          </a:p>
          <a:p>
            <a:pPr marL="400050" lvl="1" indent="0"/>
            <a:endParaRPr lang="en-US" sz="12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00050" lvl="1" indent="0"/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Has {hair, eye * 2, nose, mouth,</a:t>
            </a:r>
          </a:p>
          <a:p>
            <a:pPr marL="400050" lvl="1" indent="0"/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ear * 2 ……}</a:t>
            </a:r>
          </a:p>
          <a:p>
            <a:pPr marL="400050" lvl="1" indent="0"/>
            <a:endParaRPr lang="en-US" sz="12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00050" lvl="1" indent="0"/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Eye: {black, white, brown ……..}</a:t>
            </a:r>
          </a:p>
          <a:p>
            <a:pPr marL="400050" lvl="1" indent="0"/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……………….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892" y="1772816"/>
            <a:ext cx="3973587" cy="42296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" name="Straight Connector 3"/>
          <p:cNvCxnSpPr/>
          <p:nvPr/>
        </p:nvCxnSpPr>
        <p:spPr bwMode="auto">
          <a:xfrm>
            <a:off x="4918892" y="6002512"/>
            <a:ext cx="397358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" name="TextBox 1"/>
          <p:cNvSpPr txBox="1"/>
          <p:nvPr/>
        </p:nvSpPr>
        <p:spPr>
          <a:xfrm>
            <a:off x="497863" y="5996510"/>
            <a:ext cx="8630889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en-US" sz="1100" dirty="0">
                <a:hlinkClick r:id="rId3"/>
              </a:rPr>
              <a:t>https://www.npr.org/sections/therecord/2018/05/23/613692526/thanks-to-ai-a-3rd-person-is-arrested-following-a-pop-superstars-concert</a:t>
            </a:r>
            <a:endParaRPr lang="en-US" sz="1100" dirty="0"/>
          </a:p>
          <a:p>
            <a:endParaRPr lang="en-US" sz="1600" dirty="0"/>
          </a:p>
        </p:txBody>
      </p:sp>
      <p:pic>
        <p:nvPicPr>
          <p:cNvPr id="1026" name="Picture 2" descr="「jacky cheung」的圖片搜尋結果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3717032"/>
            <a:ext cx="1514504" cy="1009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2"/>
          <p:cNvSpPr txBox="1">
            <a:spLocks/>
          </p:cNvSpPr>
          <p:nvPr/>
        </p:nvSpPr>
        <p:spPr bwMode="auto">
          <a:xfrm>
            <a:off x="0" y="620713"/>
            <a:ext cx="8077200" cy="1000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rm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Arial"/>
                <a:ea typeface="+mj-ea"/>
                <a:cs typeface="Arial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  <a:ea typeface="ＭＳ Ｐゴシック" charset="0"/>
                <a:cs typeface="ＭＳ Ｐゴシック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  <a:ea typeface="ＭＳ Ｐゴシック" charset="0"/>
                <a:cs typeface="ＭＳ Ｐゴシック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  <a:ea typeface="ＭＳ Ｐゴシック" charset="0"/>
                <a:cs typeface="ＭＳ Ｐゴシック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  <a:ea typeface="ＭＳ Ｐゴシック" charset="0"/>
                <a:cs typeface="ＭＳ Ｐゴシック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  <a:ea typeface="ＭＳ Ｐゴシック" charset="0"/>
                <a:cs typeface="ＭＳ Ｐゴシック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  <a:ea typeface="ＭＳ Ｐゴシック" charset="0"/>
                <a:cs typeface="ＭＳ Ｐゴシック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  <a:ea typeface="ＭＳ Ｐゴシック" charset="0"/>
                <a:cs typeface="ＭＳ Ｐゴシック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  <a:ea typeface="ＭＳ Ｐゴシック" charset="0"/>
                <a:cs typeface="ＭＳ Ｐゴシック" charset="0"/>
              </a:defRPr>
            </a:lvl9pPr>
          </a:lstStyle>
          <a:p>
            <a:pPr marL="457200" indent="-457200"/>
            <a:r>
              <a:rPr lang="en-US" kern="0" smtClean="0"/>
              <a:t>Introduction to AI - Third AI Boom (Now)</a:t>
            </a:r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3987700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50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 smtClean="0"/>
              <a:t>Word2Vec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640960" cy="504056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33" t="19274" r="1846" b="6392"/>
          <a:stretch/>
        </p:blipFill>
        <p:spPr bwMode="auto">
          <a:xfrm>
            <a:off x="971600" y="1484784"/>
            <a:ext cx="5946985" cy="40164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259632" y="5661248"/>
            <a:ext cx="75129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sz="1800" dirty="0">
                <a:hlinkClick r:id="rId4"/>
              </a:rPr>
              <a:t>Code example of </a:t>
            </a:r>
            <a:r>
              <a:rPr lang="en-US" sz="1800" dirty="0" smtClean="0">
                <a:hlinkClick r:id="rId4"/>
              </a:rPr>
              <a:t>Word2Vec</a:t>
            </a:r>
            <a:endParaRPr lang="en-US" sz="1800" dirty="0" smtClean="0"/>
          </a:p>
          <a:p>
            <a:pPr marL="0" lvl="1"/>
            <a:r>
              <a:rPr lang="en-US" sz="1800" dirty="0">
                <a:solidFill>
                  <a:srgbClr val="00B050"/>
                </a:solidFill>
                <a:hlinkClick r:id="rId5"/>
              </a:rPr>
              <a:t>Interactive Demo</a:t>
            </a:r>
            <a:endParaRPr lang="en-US" sz="1800" dirty="0"/>
          </a:p>
          <a:p>
            <a:pPr marL="0" lvl="1"/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4041851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51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 smtClean="0"/>
              <a:t>Word2Vec </a:t>
            </a:r>
            <a:r>
              <a:rPr lang="en-US" dirty="0"/>
              <a:t>– Definition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352928" cy="180020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 smtClean="0"/>
              <a:t>Example</a:t>
            </a:r>
            <a:r>
              <a:rPr lang="en-US" sz="1600" dirty="0" smtClean="0"/>
              <a:t>: Mary </a:t>
            </a:r>
            <a:r>
              <a:rPr lang="en-US" sz="1600" dirty="0"/>
              <a:t>is a very stubborn child. Her </a:t>
            </a:r>
            <a:r>
              <a:rPr lang="en-US" sz="1600" b="1" u="sng" dirty="0" err="1">
                <a:solidFill>
                  <a:srgbClr val="0070C0"/>
                </a:solidFill>
              </a:rPr>
              <a:t>pervicacious</a:t>
            </a:r>
            <a:r>
              <a:rPr lang="en-US" sz="1600" dirty="0">
                <a:solidFill>
                  <a:srgbClr val="0070C0"/>
                </a:solidFill>
              </a:rPr>
              <a:t> </a:t>
            </a:r>
            <a:r>
              <a:rPr lang="en-US" sz="1600" dirty="0"/>
              <a:t>nature always gets her in trouble: </a:t>
            </a:r>
            <a:r>
              <a:rPr lang="en-US" sz="1600" dirty="0" err="1"/>
              <a:t>pervicacious</a:t>
            </a:r>
            <a:r>
              <a:rPr lang="en-US" sz="1600" dirty="0"/>
              <a:t> is surrounded by stubborn, nature, and </a:t>
            </a:r>
            <a:r>
              <a:rPr lang="en-US" sz="1600" dirty="0" smtClean="0"/>
              <a:t>trouble.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 smtClean="0"/>
              <a:t>Context</a:t>
            </a:r>
            <a:r>
              <a:rPr lang="en-US" sz="1600" dirty="0" smtClean="0"/>
              <a:t>: a fixed number of words </a:t>
            </a:r>
            <a:r>
              <a:rPr lang="en-US" sz="1600" b="1" dirty="0" smtClean="0">
                <a:solidFill>
                  <a:srgbClr val="0070C0"/>
                </a:solidFill>
              </a:rPr>
              <a:t>in front of and behind </a:t>
            </a:r>
            <a:r>
              <a:rPr lang="en-US" sz="1600" dirty="0" smtClean="0"/>
              <a:t>the word of interest. Learns the meaning of a given word by </a:t>
            </a:r>
            <a:r>
              <a:rPr lang="en-US" sz="1600" b="1" dirty="0" smtClean="0">
                <a:solidFill>
                  <a:srgbClr val="0070C0"/>
                </a:solidFill>
              </a:rPr>
              <a:t>looking at its context </a:t>
            </a:r>
            <a:r>
              <a:rPr lang="en-US" sz="1600" dirty="0" smtClean="0"/>
              <a:t>and </a:t>
            </a:r>
            <a:r>
              <a:rPr lang="en-US" sz="1600" b="1" dirty="0" smtClean="0">
                <a:solidFill>
                  <a:srgbClr val="0070C0"/>
                </a:solidFill>
              </a:rPr>
              <a:t>representing it numerically</a:t>
            </a:r>
            <a:r>
              <a:rPr lang="en-US" sz="1600" dirty="0" smtClean="0"/>
              <a:t>.  </a:t>
            </a:r>
          </a:p>
        </p:txBody>
      </p:sp>
      <p:sp>
        <p:nvSpPr>
          <p:cNvPr id="6" name="Rectangle 5"/>
          <p:cNvSpPr/>
          <p:nvPr/>
        </p:nvSpPr>
        <p:spPr>
          <a:xfrm>
            <a:off x="825699" y="5877272"/>
            <a:ext cx="684076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/>
            <a:r>
              <a:rPr lang="en-US" sz="1600" i="1" dirty="0">
                <a:solidFill>
                  <a:srgbClr val="00B050"/>
                </a:solidFill>
              </a:rPr>
              <a:t>“a word is characterized by the company it keeps - </a:t>
            </a:r>
            <a:r>
              <a:rPr lang="en-US" sz="1600" i="1" dirty="0">
                <a:solidFill>
                  <a:srgbClr val="00B050"/>
                </a:solidFill>
                <a:hlinkClick r:id="rId3"/>
              </a:rPr>
              <a:t>John Rupert Firth</a:t>
            </a:r>
            <a:r>
              <a:rPr lang="en-US" sz="1600" i="1" dirty="0">
                <a:solidFill>
                  <a:srgbClr val="00B050"/>
                </a:solidFill>
              </a:rPr>
              <a:t>”</a:t>
            </a:r>
            <a:endParaRPr lang="en-US" sz="1600" b="1" dirty="0">
              <a:solidFill>
                <a:srgbClr val="00B050"/>
              </a:solidFill>
            </a:endParaRPr>
          </a:p>
        </p:txBody>
      </p:sp>
      <p:pic>
        <p:nvPicPr>
          <p:cNvPr id="8" name="Picture 2" descr="https://qph.ec.quoracdn.net/main-qimg-1028bf63c323fcd5908e87887a7e359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3212976"/>
            <a:ext cx="4116323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4916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52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 smtClean="0"/>
              <a:t>Word2Vec </a:t>
            </a:r>
            <a:r>
              <a:rPr lang="en-US" dirty="0"/>
              <a:t>– Definition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352928" cy="180020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/>
              <a:t>Skip-Gram Training </a:t>
            </a:r>
            <a:r>
              <a:rPr lang="en-US" sz="1800" b="1" dirty="0" smtClean="0"/>
              <a:t>data </a:t>
            </a:r>
            <a:r>
              <a:rPr lang="en-US" sz="1800" dirty="0" smtClean="0"/>
              <a:t>(Window = 2)</a:t>
            </a:r>
            <a:r>
              <a:rPr lang="en-US" sz="1800" b="1" dirty="0" smtClean="0"/>
              <a:t>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0" lvl="1" indent="0">
              <a:buClrTx/>
              <a:buNone/>
            </a:pPr>
            <a:r>
              <a:rPr lang="en-US" sz="2800" i="1" dirty="0"/>
              <a:t>I would like to go someplace nearby for </a:t>
            </a:r>
            <a:r>
              <a:rPr lang="en-US" sz="2800" i="1" dirty="0" smtClean="0"/>
              <a:t>lunch</a:t>
            </a:r>
          </a:p>
          <a:p>
            <a:pPr marL="0" lvl="1" indent="0">
              <a:buClrTx/>
              <a:buNone/>
            </a:pPr>
            <a:endParaRPr lang="en-US" sz="2800" i="1" dirty="0"/>
          </a:p>
          <a:p>
            <a:pPr marL="0" lvl="1" indent="0">
              <a:buClrTx/>
              <a:buNone/>
            </a:pPr>
            <a:endParaRPr lang="en-US" sz="2800" i="1" dirty="0"/>
          </a:p>
          <a:p>
            <a:pPr marL="0" lvl="1" indent="0">
              <a:buClrTx/>
              <a:buNone/>
            </a:pPr>
            <a:endParaRPr lang="en-US" sz="2800" i="1" dirty="0"/>
          </a:p>
          <a:p>
            <a:pPr marL="0" indent="0"/>
            <a:endParaRPr lang="en-US" sz="1400" dirty="0" smtClean="0"/>
          </a:p>
        </p:txBody>
      </p:sp>
      <p:sp>
        <p:nvSpPr>
          <p:cNvPr id="14" name="Rounded Rectangle 13"/>
          <p:cNvSpPr/>
          <p:nvPr/>
        </p:nvSpPr>
        <p:spPr bwMode="auto">
          <a:xfrm>
            <a:off x="1691680" y="2413622"/>
            <a:ext cx="4464496" cy="374571"/>
          </a:xfrm>
          <a:prstGeom prst="roundRect">
            <a:avLst/>
          </a:prstGeom>
          <a:solidFill>
            <a:schemeClr val="accent6">
              <a:lumMod val="40000"/>
              <a:lumOff val="60000"/>
              <a:alpha val="26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9900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15" name="Rounded Rectangle 14"/>
          <p:cNvSpPr/>
          <p:nvPr/>
        </p:nvSpPr>
        <p:spPr bwMode="auto">
          <a:xfrm>
            <a:off x="2699792" y="2413622"/>
            <a:ext cx="506653" cy="374571"/>
          </a:xfrm>
          <a:prstGeom prst="roundRect">
            <a:avLst/>
          </a:prstGeom>
          <a:solidFill>
            <a:srgbClr val="FF0066">
              <a:alpha val="26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9900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16" name="Down Arrow 15"/>
          <p:cNvSpPr/>
          <p:nvPr/>
        </p:nvSpPr>
        <p:spPr bwMode="auto">
          <a:xfrm rot="10800000">
            <a:off x="2843809" y="2861977"/>
            <a:ext cx="152400" cy="374571"/>
          </a:xfrm>
          <a:prstGeom prst="downArrow">
            <a:avLst/>
          </a:prstGeom>
          <a:solidFill>
            <a:schemeClr val="tx2">
              <a:alpha val="5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9900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3815664"/>
              </p:ext>
            </p:extLst>
          </p:nvPr>
        </p:nvGraphicFramePr>
        <p:xfrm>
          <a:off x="1043608" y="3356992"/>
          <a:ext cx="2520280" cy="18655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6104"/>
                <a:gridCol w="1584176"/>
              </a:tblGrid>
              <a:tr h="382207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Input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Output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i="1" dirty="0" smtClean="0"/>
                        <a:t>go</a:t>
                      </a:r>
                      <a:endParaRPr lang="en-US" sz="16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i="1" dirty="0" smtClean="0"/>
                        <a:t>like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i="1" dirty="0" smtClean="0"/>
                        <a:t>go</a:t>
                      </a:r>
                      <a:endParaRPr lang="en-US" sz="16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i="1" dirty="0" smtClean="0"/>
                        <a:t>to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i="1" dirty="0" smtClean="0"/>
                        <a:t>go</a:t>
                      </a:r>
                      <a:endParaRPr lang="en-US" sz="16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i="1" dirty="0" smtClean="0"/>
                        <a:t>someplace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i="1" dirty="0" smtClean="0"/>
                        <a:t>go</a:t>
                      </a:r>
                      <a:endParaRPr lang="en-US" sz="16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i="1" dirty="0" smtClean="0"/>
                        <a:t>nearby</a:t>
                      </a:r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648327" y="5445224"/>
            <a:ext cx="74520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hlinkClick r:id="rId3"/>
              </a:rPr>
              <a:t>The Illustrated Word2vec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An example of </a:t>
            </a:r>
            <a:r>
              <a:rPr lang="en-US" sz="1600" b="1" dirty="0" smtClean="0">
                <a:solidFill>
                  <a:srgbClr val="0070C0"/>
                </a:solidFill>
              </a:rPr>
              <a:t>unsupervised learning </a:t>
            </a:r>
            <a:r>
              <a:rPr lang="en-US" sz="1600" dirty="0" smtClean="0"/>
              <a:t>with abundant free text from the Web but </a:t>
            </a:r>
            <a:r>
              <a:rPr lang="en-US" sz="1600" dirty="0"/>
              <a:t>beware of </a:t>
            </a:r>
            <a:r>
              <a:rPr lang="en-US" sz="1600" dirty="0">
                <a:hlinkClick r:id="rId4"/>
              </a:rPr>
              <a:t>Gender Bias of Word </a:t>
            </a:r>
            <a:r>
              <a:rPr lang="en-US" sz="1600" dirty="0" err="1">
                <a:hlinkClick r:id="rId4"/>
              </a:rPr>
              <a:t>Embeddings</a:t>
            </a:r>
            <a:endParaRPr lang="en-US" sz="1600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4795035"/>
              </p:ext>
            </p:extLst>
          </p:nvPr>
        </p:nvGraphicFramePr>
        <p:xfrm>
          <a:off x="3707904" y="3356992"/>
          <a:ext cx="2880320" cy="18655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12168"/>
                <a:gridCol w="1368152"/>
              </a:tblGrid>
              <a:tr h="382207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Input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Output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i="1" dirty="0" smtClean="0"/>
                        <a:t>someplace</a:t>
                      </a:r>
                      <a:endParaRPr lang="en-US" sz="16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i="1" dirty="0" smtClean="0"/>
                        <a:t>to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i="1" dirty="0" smtClean="0"/>
                        <a:t>someplace</a:t>
                      </a:r>
                      <a:endParaRPr lang="en-US" sz="16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i="1" dirty="0" smtClean="0"/>
                        <a:t>go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i="1" dirty="0" smtClean="0"/>
                        <a:t>someplace</a:t>
                      </a:r>
                      <a:endParaRPr lang="en-US" sz="16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i="1" dirty="0" smtClean="0"/>
                        <a:t>nearby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i="1" dirty="0" smtClean="0"/>
                        <a:t>someplace</a:t>
                      </a:r>
                      <a:endParaRPr lang="en-US" sz="16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i="1" dirty="0" smtClean="0"/>
                        <a:t>for</a:t>
                      </a:r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1" name="Down Arrow 10"/>
          <p:cNvSpPr/>
          <p:nvPr/>
        </p:nvSpPr>
        <p:spPr bwMode="auto">
          <a:xfrm rot="10800000">
            <a:off x="4283968" y="2871818"/>
            <a:ext cx="152400" cy="374571"/>
          </a:xfrm>
          <a:prstGeom prst="downArrow">
            <a:avLst/>
          </a:prstGeom>
          <a:solidFill>
            <a:schemeClr val="tx2">
              <a:alpha val="5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9900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12" name="Rounded Rectangle 11"/>
          <p:cNvSpPr/>
          <p:nvPr/>
        </p:nvSpPr>
        <p:spPr bwMode="auto">
          <a:xfrm>
            <a:off x="3278453" y="2420888"/>
            <a:ext cx="1725595" cy="374571"/>
          </a:xfrm>
          <a:prstGeom prst="roundRect">
            <a:avLst/>
          </a:prstGeom>
          <a:solidFill>
            <a:srgbClr val="FF0066">
              <a:alpha val="26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9900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13" name="Rounded Rectangle 12"/>
          <p:cNvSpPr/>
          <p:nvPr/>
        </p:nvSpPr>
        <p:spPr bwMode="auto">
          <a:xfrm>
            <a:off x="2267744" y="2420888"/>
            <a:ext cx="4464496" cy="374571"/>
          </a:xfrm>
          <a:prstGeom prst="roundRect">
            <a:avLst/>
          </a:prstGeom>
          <a:solidFill>
            <a:schemeClr val="accent6">
              <a:lumMod val="60000"/>
              <a:lumOff val="40000"/>
              <a:alpha val="26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9900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41391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1" grpId="0" animBg="1"/>
      <p:bldP spid="12" grpId="0" animBg="1"/>
      <p:bldP spid="13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53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 smtClean="0"/>
              <a:t>Word2Vec – Similarity 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4155739" y="2636912"/>
            <a:ext cx="4265911" cy="24622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most_similar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('</a:t>
            </a:r>
            <a:r>
              <a:rPr lang="en-US" sz="1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risk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')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[('risks', 0.5921677947044373),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('probability', 0.4140169024467468),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('likelihood', 0.3951364755630493),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('possibility', 0.3811781406402588),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('uncertainty', 0.34543055295944214),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('challenge', 0.322320818901062),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('concern', 0.288372278213501),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('uncertainly', 0.2852689027786255),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('odds', 0.271675169467926),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('threat', 0.2695636749267578)]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5536" y="2636913"/>
            <a:ext cx="3728906" cy="24622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most_similar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('</a:t>
            </a:r>
            <a:r>
              <a:rPr lang="en-US" sz="1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')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[('cars', 0.5899946093559265),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('vehicle', 0.5460749864578247),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('vehicles', 0.455700546503067),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('auto', 0.38780486583709717),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('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suv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', 0.3466867208480835),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('minivan', 0.3353206515312195),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('truck', 0.31946268677711487),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('minicar', 0.3166467249393463),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('home', 0.314445436000824),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('bike', 0.3133225739002228)]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95536" y="1815207"/>
            <a:ext cx="63305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/>
              <a:t>JPMorgan Equity Research Report 2007 - 17</a:t>
            </a:r>
            <a:endParaRPr lang="en-US" u="sng" dirty="0"/>
          </a:p>
        </p:txBody>
      </p:sp>
    </p:spTree>
    <p:extLst>
      <p:ext uri="{BB962C8B-B14F-4D97-AF65-F5344CB8AC3E}">
        <p14:creationId xmlns:p14="http://schemas.microsoft.com/office/powerpoint/2010/main" val="3057783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54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 smtClean="0"/>
              <a:t>Word2Vec – Dissimilarity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2420888"/>
            <a:ext cx="8640960" cy="3744416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endParaRPr lang="en-US" sz="14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doesnt_match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('revenue tax sales </a:t>
            </a:r>
            <a:r>
              <a:rPr lang="en-US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income'.split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())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Out: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'tax' </a:t>
            </a: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/>
            <a:endParaRPr lang="en-US" sz="14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doesnt_match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('apple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samsung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microsoft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'.split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())</a:t>
            </a:r>
          </a:p>
          <a:p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Out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microsoft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' 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endParaRPr lang="en-US" sz="14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4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doesnt_match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('apple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ibm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microsoft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'.split())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Out: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'apple' </a:t>
            </a:r>
            <a:endParaRPr lang="en-US" sz="14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4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doesnt_match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('car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pb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growth'.split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())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Out: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'car' </a:t>
            </a:r>
            <a:endParaRPr lang="en-US" sz="14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4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95536" y="1815207"/>
            <a:ext cx="63305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/>
              <a:t>JPMorgan Equity Research Report 2007 - 17</a:t>
            </a:r>
            <a:endParaRPr lang="en-US" u="sng" dirty="0"/>
          </a:p>
        </p:txBody>
      </p:sp>
    </p:spTree>
    <p:extLst>
      <p:ext uri="{BB962C8B-B14F-4D97-AF65-F5344CB8AC3E}">
        <p14:creationId xmlns:p14="http://schemas.microsoft.com/office/powerpoint/2010/main" val="4141819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55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/>
              <a:t>Word2Vec – Addition and </a:t>
            </a:r>
            <a:r>
              <a:rPr lang="en-US" dirty="0" smtClean="0"/>
              <a:t>Subtraction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4536504" cy="504056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endParaRPr lang="en-US" sz="1600" dirty="0"/>
          </a:p>
          <a:p>
            <a:endParaRPr lang="en-US" sz="1600" dirty="0"/>
          </a:p>
          <a:p>
            <a:endParaRPr lang="en-US" sz="18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2479620"/>
            <a:ext cx="3600400" cy="3037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39552" y="2708920"/>
            <a:ext cx="3621504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most_similar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</a:p>
          <a:p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positive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=['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samsung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', '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ios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'], </a:t>
            </a:r>
            <a:endParaRPr lang="en-US" sz="14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negative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=['android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']) 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[('apple', 0.35112401843070984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)]</a:t>
            </a: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95536" y="1815207"/>
            <a:ext cx="63305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/>
              <a:t>JPMorgan Equity Research Report 2007 - 17</a:t>
            </a:r>
            <a:endParaRPr lang="en-US" u="sng" dirty="0"/>
          </a:p>
        </p:txBody>
      </p:sp>
    </p:spTree>
    <p:extLst>
      <p:ext uri="{BB962C8B-B14F-4D97-AF65-F5344CB8AC3E}">
        <p14:creationId xmlns:p14="http://schemas.microsoft.com/office/powerpoint/2010/main" val="2570818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56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/>
              <a:t>Word2Vec – Corpus </a:t>
            </a:r>
            <a:r>
              <a:rPr lang="en-US" dirty="0" smtClean="0"/>
              <a:t>comparison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640960" cy="72008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0503496"/>
              </p:ext>
            </p:extLst>
          </p:nvPr>
        </p:nvGraphicFramePr>
        <p:xfrm>
          <a:off x="395536" y="2136188"/>
          <a:ext cx="3816424" cy="36000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6224"/>
                <a:gridCol w="1800200"/>
              </a:tblGrid>
              <a:tr h="30646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JPMA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4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Google News</a:t>
                      </a:r>
                      <a:endParaRPr lang="en-US" sz="14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</a:tr>
              <a:tr h="306467"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b="1" u="sng" dirty="0" smtClean="0"/>
                        <a:t>Driver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endParaRPr lang="en-US" sz="1600" b="0" i="0" u="none" strike="noStrike" kern="1200" dirty="0">
                        <a:solidFill>
                          <a:srgbClr val="000000"/>
                        </a:solidFill>
                        <a:effectLst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</a:tr>
              <a:tr h="30646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contributor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en-US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Verdana"/>
                          <a:ea typeface="+mn-ea"/>
                          <a:cs typeface="+mn-cs"/>
                        </a:rPr>
                        <a:t>drivers</a:t>
                      </a:r>
                    </a:p>
                  </a:txBody>
                  <a:tcPr marL="9525" marR="9525" marT="9525" marB="0" anchor="ctr"/>
                </a:tc>
              </a:tr>
              <a:tr h="30646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drivers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en-US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Verdana"/>
                          <a:ea typeface="+mn-ea"/>
                          <a:cs typeface="+mn-cs"/>
                        </a:rPr>
                        <a:t>Driver</a:t>
                      </a:r>
                    </a:p>
                  </a:txBody>
                  <a:tcPr marL="9525" marR="9525" marT="9525" marB="0" anchor="ctr"/>
                </a:tc>
              </a:tr>
              <a:tr h="30646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catalyst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en-US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Verdana"/>
                          <a:ea typeface="+mn-ea"/>
                          <a:cs typeface="+mn-cs"/>
                        </a:rPr>
                        <a:t>motorist</a:t>
                      </a:r>
                    </a:p>
                  </a:txBody>
                  <a:tcPr marL="9525" marR="9525" marT="9525" marB="0" anchor="ctr"/>
                </a:tc>
              </a:tr>
              <a:tr h="29538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determinant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en-US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Verdana"/>
                          <a:ea typeface="+mn-ea"/>
                          <a:cs typeface="+mn-cs"/>
                        </a:rPr>
                        <a:t>driving</a:t>
                      </a:r>
                    </a:p>
                  </a:txBody>
                  <a:tcPr marL="9525" marR="9525" marT="9525" marB="0" anchor="ctr"/>
                </a:tc>
              </a:tr>
              <a:tr h="29538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culprit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en-US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Verdana"/>
                          <a:ea typeface="+mn-ea"/>
                          <a:cs typeface="+mn-cs"/>
                        </a:rPr>
                        <a:t>car</a:t>
                      </a:r>
                    </a:p>
                  </a:txBody>
                  <a:tcPr marL="9525" marR="9525" marT="9525" marB="0" anchor="ctr"/>
                </a:tc>
              </a:tr>
              <a:tr h="29538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beneficiary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en-US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Verdana"/>
                          <a:ea typeface="+mn-ea"/>
                          <a:cs typeface="+mn-cs"/>
                        </a:rPr>
                        <a:t>motorcyclist</a:t>
                      </a:r>
                    </a:p>
                  </a:txBody>
                  <a:tcPr marL="9525" marR="9525" marT="9525" marB="0" anchor="ctr"/>
                </a:tc>
              </a:tr>
              <a:tr h="29538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determinants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en-US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Verdana"/>
                          <a:ea typeface="+mn-ea"/>
                          <a:cs typeface="+mn-cs"/>
                        </a:rPr>
                        <a:t>wheel</a:t>
                      </a:r>
                    </a:p>
                  </a:txBody>
                  <a:tcPr marL="9525" marR="9525" marT="9525" marB="0" anchor="ctr"/>
                </a:tc>
              </a:tr>
              <a:tr h="29538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differentiator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en-US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Verdana"/>
                          <a:ea typeface="+mn-ea"/>
                          <a:cs typeface="+mn-cs"/>
                        </a:rPr>
                        <a:t>Drivers</a:t>
                      </a:r>
                    </a:p>
                  </a:txBody>
                  <a:tcPr marL="9525" marR="9525" marT="9525" marB="0" anchor="ctr"/>
                </a:tc>
              </a:tr>
              <a:tr h="29538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detractor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en-US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Verdana"/>
                          <a:ea typeface="+mn-ea"/>
                          <a:cs typeface="+mn-cs"/>
                        </a:rPr>
                        <a:t>truck</a:t>
                      </a:r>
                    </a:p>
                  </a:txBody>
                  <a:tcPr marL="9525" marR="9525" marT="9525" marB="0" anchor="ctr"/>
                </a:tc>
              </a:tr>
              <a:tr h="29538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contributors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en-US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Verdana"/>
                          <a:ea typeface="+mn-ea"/>
                          <a:cs typeface="+mn-cs"/>
                        </a:rPr>
                        <a:t>vehicle</a:t>
                      </a: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1950046"/>
              </p:ext>
            </p:extLst>
          </p:nvPr>
        </p:nvGraphicFramePr>
        <p:xfrm>
          <a:off x="4572000" y="2132856"/>
          <a:ext cx="4248472" cy="36033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44476"/>
                <a:gridCol w="2003996"/>
              </a:tblGrid>
              <a:tr h="30146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JPMA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4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Google News</a:t>
                      </a:r>
                      <a:endParaRPr lang="en-US" sz="14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</a:tr>
              <a:tr h="283904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400" b="1" u="sng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overweight</a:t>
                      </a:r>
                      <a:endParaRPr lang="en-US" sz="1400" b="1" u="sng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</a:tr>
              <a:tr h="30146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neutral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Overweight</a:t>
                      </a:r>
                    </a:p>
                  </a:txBody>
                  <a:tcPr marL="9525" marR="9525" marT="9525" marB="0" anchor="ctr"/>
                </a:tc>
              </a:tr>
              <a:tr h="30146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ow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underweight</a:t>
                      </a:r>
                    </a:p>
                  </a:txBody>
                  <a:tcPr marL="9525" marR="9525" marT="9525" marB="0" anchor="ctr"/>
                </a:tc>
              </a:tr>
              <a:tr h="30146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underweight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obese</a:t>
                      </a:r>
                    </a:p>
                  </a:txBody>
                  <a:tcPr marL="9525" marR="9525" marT="9525" marB="0" anchor="ctr"/>
                </a:tc>
              </a:tr>
              <a:tr h="30146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uw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morbidly_obese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</a:tr>
              <a:tr h="30146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constructive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obesity</a:t>
                      </a:r>
                    </a:p>
                  </a:txBody>
                  <a:tcPr marL="9525" marR="9525" marT="9525" marB="0" anchor="ctr"/>
                </a:tc>
              </a:tr>
              <a:tr h="30146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cautious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Underweight</a:t>
                      </a:r>
                    </a:p>
                  </a:txBody>
                  <a:tcPr marL="9525" marR="9525" marT="9525" marB="0" anchor="ctr"/>
                </a:tc>
              </a:tr>
              <a:tr h="30146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selective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severely_obese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</a:tr>
              <a:tr h="30146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metabolic_syndrome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</a:tr>
              <a:tr h="30146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intact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waist_circumference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</a:tr>
              <a:tr h="30146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bullish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BMI</a:t>
                      </a: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40727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57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/>
              <a:t>Word2Vec </a:t>
            </a:r>
            <a:r>
              <a:rPr lang="en-US" dirty="0" smtClean="0"/>
              <a:t>– Chinese Language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640960" cy="72008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348880"/>
            <a:ext cx="6391275" cy="282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67544" y="1774557"/>
            <a:ext cx="79208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>
                <a:hlinkClick r:id="rId4"/>
              </a:rPr>
              <a:t>Tencent</a:t>
            </a:r>
            <a:r>
              <a:rPr lang="en-US" sz="1800" dirty="0">
                <a:hlinkClick r:id="rId4"/>
              </a:rPr>
              <a:t> AI Lab Embedding Corpus for Chinese Words and Phrases</a:t>
            </a:r>
            <a:endParaRPr lang="en-US" sz="1800" dirty="0"/>
          </a:p>
          <a:p>
            <a:endParaRPr lang="en-US" sz="1800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5373216"/>
            <a:ext cx="64632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smtClean="0"/>
              <a:t>Training Data</a:t>
            </a:r>
            <a:r>
              <a:rPr lang="en-US" sz="1800" dirty="0" smtClean="0"/>
              <a:t>: News</a:t>
            </a:r>
            <a:r>
              <a:rPr lang="en-US" sz="1800" dirty="0"/>
              <a:t>, </a:t>
            </a:r>
            <a:r>
              <a:rPr lang="en-US" sz="1800" dirty="0" smtClean="0"/>
              <a:t>Webpages</a:t>
            </a:r>
            <a:r>
              <a:rPr lang="en-US" sz="1800" dirty="0"/>
              <a:t>, </a:t>
            </a:r>
            <a:r>
              <a:rPr lang="en-US" sz="1800" dirty="0" smtClean="0"/>
              <a:t>Novels</a:t>
            </a:r>
            <a:r>
              <a:rPr lang="en-US" sz="1800" dirty="0"/>
              <a:t>, Wikipedia and Baidu </a:t>
            </a:r>
            <a:r>
              <a:rPr lang="en-US" sz="1800" dirty="0" err="1" smtClean="0"/>
              <a:t>Baike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4733" y="5157192"/>
            <a:ext cx="1195107" cy="1195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976454" y="5487615"/>
            <a:ext cx="14791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Wechat</a:t>
            </a:r>
            <a:r>
              <a:rPr lang="en-US" dirty="0" smtClean="0"/>
              <a:t> ?</a:t>
            </a:r>
            <a:endParaRPr lang="en-US" dirty="0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370" t="6173"/>
          <a:stretch/>
        </p:blipFill>
        <p:spPr bwMode="auto">
          <a:xfrm>
            <a:off x="7075825" y="2209734"/>
            <a:ext cx="1800200" cy="37208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62303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58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 smtClean="0"/>
              <a:t>Demo: Image Classification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1" t="-2116" r="7926"/>
          <a:stretch/>
        </p:blipFill>
        <p:spPr>
          <a:xfrm>
            <a:off x="1043608" y="1730499"/>
            <a:ext cx="6480720" cy="4151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179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59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 smtClean="0"/>
              <a:t>Demo: Image Classification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467544" y="1916832"/>
            <a:ext cx="3384376" cy="360040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/>
            <a:r>
              <a:rPr lang="en-US" sz="1800" dirty="0" smtClean="0"/>
              <a:t>Recognize </a:t>
            </a:r>
            <a:r>
              <a:rPr lang="en-US" sz="1800" b="1" dirty="0" smtClean="0">
                <a:solidFill>
                  <a:srgbClr val="0070C0"/>
                </a:solidFill>
              </a:rPr>
              <a:t>car license plate</a:t>
            </a:r>
            <a:r>
              <a:rPr lang="en-US" sz="1800" dirty="0" smtClean="0"/>
              <a:t> from the photos</a:t>
            </a:r>
          </a:p>
          <a:p>
            <a:pPr marL="0" indent="0"/>
            <a:endParaRPr lang="en-US" sz="1800" dirty="0"/>
          </a:p>
          <a:p>
            <a:pPr marL="0" indent="0"/>
            <a:r>
              <a:rPr lang="en-US" sz="1800" dirty="0" smtClean="0"/>
              <a:t>My classmate spent </a:t>
            </a:r>
            <a:r>
              <a:rPr lang="en-US" sz="1800" b="1" dirty="0" smtClean="0">
                <a:solidFill>
                  <a:srgbClr val="0070C0"/>
                </a:solidFill>
              </a:rPr>
              <a:t>6 months </a:t>
            </a:r>
            <a:r>
              <a:rPr lang="en-US" sz="1800" dirty="0" smtClean="0"/>
              <a:t>in his final year project back in 2000 which involve image processing (edge detection) and describe all the shapes</a:t>
            </a:r>
            <a:endParaRPr lang="en-US" sz="1800" dirty="0"/>
          </a:p>
          <a:p>
            <a:pPr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grpSp>
        <p:nvGrpSpPr>
          <p:cNvPr id="4" name="Group 3"/>
          <p:cNvGrpSpPr/>
          <p:nvPr/>
        </p:nvGrpSpPr>
        <p:grpSpPr>
          <a:xfrm>
            <a:off x="4067944" y="1916832"/>
            <a:ext cx="4486275" cy="3333750"/>
            <a:chOff x="4067944" y="1916832"/>
            <a:chExt cx="4486275" cy="3333750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67944" y="1916832"/>
              <a:ext cx="4486275" cy="3333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99906" y="4991075"/>
              <a:ext cx="1276350" cy="238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" name="TextBox 1"/>
            <p:cNvSpPr txBox="1"/>
            <p:nvPr/>
          </p:nvSpPr>
          <p:spPr>
            <a:xfrm>
              <a:off x="5683555" y="4653136"/>
              <a:ext cx="1048685" cy="338554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chemeClr val="bg1"/>
                  </a:solidFill>
                </a:rPr>
                <a:t>Speeding</a:t>
              </a:r>
              <a:endParaRPr lang="en-US" sz="18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03252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6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>
            <a:normAutofit/>
          </a:bodyPr>
          <a:lstStyle/>
          <a:p>
            <a:pPr marL="457200" indent="-457200"/>
            <a:r>
              <a:rPr lang="en-US" dirty="0" smtClean="0"/>
              <a:t>Machine Learning - Data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640960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/>
            <a:r>
              <a:rPr lang="en-US" sz="1800" b="1" u="sng" dirty="0" smtClean="0">
                <a:solidFill>
                  <a:srgbClr val="0070C0"/>
                </a:solidFill>
              </a:rPr>
              <a:t>Learn </a:t>
            </a:r>
            <a:r>
              <a:rPr lang="en-US" sz="1800" b="1" u="sng" dirty="0">
                <a:solidFill>
                  <a:srgbClr val="0070C0"/>
                </a:solidFill>
              </a:rPr>
              <a:t>from data </a:t>
            </a:r>
            <a:r>
              <a:rPr lang="en-US" sz="1800" b="1" dirty="0">
                <a:solidFill>
                  <a:srgbClr val="0070C0"/>
                </a:solidFill>
              </a:rPr>
              <a:t>rather than explicitly program the </a:t>
            </a:r>
            <a:r>
              <a:rPr lang="en-US" sz="1800" b="1" dirty="0" smtClean="0">
                <a:solidFill>
                  <a:srgbClr val="0070C0"/>
                </a:solidFill>
              </a:rPr>
              <a:t>logic: </a:t>
            </a:r>
            <a:r>
              <a:rPr lang="en-US" sz="1800" dirty="0" smtClean="0"/>
              <a:t>let </a:t>
            </a:r>
            <a:r>
              <a:rPr lang="en-US" sz="1800" dirty="0"/>
              <a:t>the computer see many examples (face, name) and learn how to represent it in a Deep Neural Network (brain-like structure)</a:t>
            </a:r>
          </a:p>
          <a:p>
            <a:pPr marL="0" indent="0"/>
            <a:endParaRPr lang="en-US" sz="1800" dirty="0"/>
          </a:p>
          <a:p>
            <a:pPr marL="0" indent="0"/>
            <a:endParaRPr lang="en-US" sz="1800" dirty="0" smtClean="0"/>
          </a:p>
        </p:txBody>
      </p:sp>
      <p:pic>
        <p:nvPicPr>
          <p:cNvPr id="8" name="Picture 2" descr="convolutional neural networkçåçæå°çµæ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780928"/>
            <a:ext cx="7554112" cy="3866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68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60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 smtClean="0"/>
              <a:t>Deep Learning </a:t>
            </a:r>
            <a:r>
              <a:rPr lang="en-US" dirty="0"/>
              <a:t>- Neural Networks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2060848"/>
            <a:ext cx="3888432" cy="3456384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endParaRPr lang="en-US" sz="1800" b="1" dirty="0" smtClean="0">
              <a:hlinkClick r:id="rId2"/>
            </a:endParaRPr>
          </a:p>
          <a:p>
            <a:pPr marL="0" indent="0"/>
            <a:r>
              <a:rPr lang="en-US" sz="1800" dirty="0"/>
              <a:t>Think </a:t>
            </a:r>
            <a:r>
              <a:rPr lang="en-US" sz="1800" dirty="0" smtClean="0"/>
              <a:t>of Neurons </a:t>
            </a:r>
            <a:r>
              <a:rPr lang="en-US" sz="1800" dirty="0"/>
              <a:t>as </a:t>
            </a:r>
            <a:r>
              <a:rPr lang="en-US" sz="1800" dirty="0" smtClean="0"/>
              <a:t>a </a:t>
            </a:r>
            <a:r>
              <a:rPr lang="en-US" sz="1800" b="1" dirty="0">
                <a:solidFill>
                  <a:srgbClr val="0070C0"/>
                </a:solidFill>
              </a:rPr>
              <a:t>Lego</a:t>
            </a:r>
            <a:r>
              <a:rPr lang="en-US" sz="1800" dirty="0"/>
              <a:t> building </a:t>
            </a:r>
            <a:r>
              <a:rPr lang="en-US" sz="1800" dirty="0" smtClean="0"/>
              <a:t>blocks. </a:t>
            </a:r>
          </a:p>
          <a:p>
            <a:pPr marL="0" indent="0"/>
            <a:endParaRPr lang="en-US" sz="1800" dirty="0"/>
          </a:p>
          <a:p>
            <a:pPr marL="0" indent="0"/>
            <a:r>
              <a:rPr lang="en-US" sz="1800" dirty="0" smtClean="0"/>
              <a:t>They </a:t>
            </a:r>
            <a:r>
              <a:rPr lang="en-US" sz="1800" dirty="0"/>
              <a:t>can </a:t>
            </a:r>
            <a:r>
              <a:rPr lang="en-US" sz="1800" b="1" dirty="0">
                <a:solidFill>
                  <a:srgbClr val="0070C0"/>
                </a:solidFill>
              </a:rPr>
              <a:t>connect together </a:t>
            </a:r>
            <a:r>
              <a:rPr lang="en-US" sz="1800" dirty="0"/>
              <a:t>to form many different shapes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pic>
        <p:nvPicPr>
          <p:cNvPr id="1026" name="Picture 2" descr="Amazon.com: Brickyard Building Blocks 177 Pieces Large Building Block Toys  for Children Ages 1.5 - 5, Bulk Block Set, Compatible with Duplo (177 pcs):  Toys &amp; Gam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1968896"/>
            <a:ext cx="3836368" cy="3836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0422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61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 smtClean="0"/>
              <a:t>Demo: Image Classification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827584" y="1772816"/>
            <a:ext cx="7416824" cy="792088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/>
            <a:r>
              <a:rPr lang="en-US" sz="1800" dirty="0" smtClean="0"/>
              <a:t>Recognize </a:t>
            </a:r>
            <a:r>
              <a:rPr lang="en-US" sz="1800" b="1" dirty="0" smtClean="0">
                <a:solidFill>
                  <a:srgbClr val="0070C0"/>
                </a:solidFill>
              </a:rPr>
              <a:t>hand-written</a:t>
            </a:r>
            <a:r>
              <a:rPr lang="en-US" sz="1800" dirty="0" smtClean="0"/>
              <a:t> zip code and route the mails accordingly</a:t>
            </a:r>
            <a:endParaRPr lang="en-US" sz="1800" dirty="0"/>
          </a:p>
          <a:p>
            <a:pPr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sp>
        <p:nvSpPr>
          <p:cNvPr id="8" name="TextBox 7"/>
          <p:cNvSpPr txBox="1"/>
          <p:nvPr/>
        </p:nvSpPr>
        <p:spPr>
          <a:xfrm>
            <a:off x="1150669" y="5784780"/>
            <a:ext cx="3826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Code Example: </a:t>
            </a:r>
            <a:r>
              <a:rPr lang="en-US" sz="1800" dirty="0" smtClean="0">
                <a:hlinkClick r:id="rId2"/>
              </a:rPr>
              <a:t>Digits Classification</a:t>
            </a:r>
            <a:endParaRPr lang="en-US" sz="1800" dirty="0"/>
          </a:p>
        </p:txBody>
      </p:sp>
      <p:sp>
        <p:nvSpPr>
          <p:cNvPr id="9" name="Sun 8"/>
          <p:cNvSpPr/>
          <p:nvPr/>
        </p:nvSpPr>
        <p:spPr bwMode="auto">
          <a:xfrm>
            <a:off x="466532" y="5681414"/>
            <a:ext cx="653330" cy="576064"/>
          </a:xfrm>
          <a:prstGeom prst="sun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2050" name="Picture 2" descr="「postal code mail」的圖片搜尋結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2420888"/>
            <a:ext cx="3543697" cy="2875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美國郵區編號- 维基百科，自由的百科全书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27" y="2564904"/>
            <a:ext cx="3680797" cy="2521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8975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62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 smtClean="0"/>
              <a:t>Deep Learning – CNN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640960" cy="2304256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endParaRPr lang="en-US" sz="18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916832"/>
            <a:ext cx="7610475" cy="3533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74931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63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/>
              <a:t>CNN Use Cases </a:t>
            </a:r>
            <a:r>
              <a:rPr lang="en-US" dirty="0" smtClean="0"/>
              <a:t>- Satellite </a:t>
            </a:r>
            <a:r>
              <a:rPr lang="en-US" dirty="0"/>
              <a:t>image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640960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/>
            <a:r>
              <a:rPr lang="en-US" sz="1800" dirty="0"/>
              <a:t>Oil reserves are often stored in floating tanks around </a:t>
            </a:r>
            <a:r>
              <a:rPr lang="en-US" sz="1800" dirty="0" smtClean="0"/>
              <a:t>the world</a:t>
            </a:r>
            <a:r>
              <a:rPr lang="en-US" sz="1800" dirty="0"/>
              <a:t>, whose lid rises and falls </a:t>
            </a:r>
            <a:r>
              <a:rPr lang="en-US" sz="1800" dirty="0" smtClean="0"/>
              <a:t>with increasing </a:t>
            </a:r>
            <a:r>
              <a:rPr lang="en-US" sz="1800" dirty="0"/>
              <a:t>or decreasing storage. With the rising and falling height</a:t>
            </a:r>
            <a:r>
              <a:rPr lang="en-US" sz="1800" b="1" dirty="0">
                <a:solidFill>
                  <a:srgbClr val="0070C0"/>
                </a:solidFill>
              </a:rPr>
              <a:t>, the </a:t>
            </a:r>
            <a:r>
              <a:rPr lang="en-US" sz="1800" b="1" dirty="0" smtClean="0">
                <a:solidFill>
                  <a:srgbClr val="0070C0"/>
                </a:solidFill>
              </a:rPr>
              <a:t>crescent-shaped shadows </a:t>
            </a:r>
            <a:r>
              <a:rPr lang="en-US" sz="1800" b="1" dirty="0">
                <a:solidFill>
                  <a:srgbClr val="0070C0"/>
                </a:solidFill>
              </a:rPr>
              <a:t>cast by the sun also change shape</a:t>
            </a:r>
            <a:r>
              <a:rPr lang="en-US" sz="1800" dirty="0"/>
              <a:t>. By </a:t>
            </a:r>
            <a:r>
              <a:rPr lang="en-US" sz="1800" b="1" dirty="0">
                <a:solidFill>
                  <a:srgbClr val="0070C0"/>
                </a:solidFill>
              </a:rPr>
              <a:t>tracking these shape changes </a:t>
            </a:r>
            <a:r>
              <a:rPr lang="en-US" sz="1800" b="1" dirty="0" smtClean="0">
                <a:solidFill>
                  <a:srgbClr val="0070C0"/>
                </a:solidFill>
              </a:rPr>
              <a:t>(Deep Learning - CNN)</a:t>
            </a:r>
            <a:r>
              <a:rPr lang="en-US" sz="1800" dirty="0" smtClean="0"/>
              <a:t>, </a:t>
            </a:r>
            <a:r>
              <a:rPr lang="en-US" sz="1800" i="1" dirty="0">
                <a:hlinkClick r:id="rId2"/>
              </a:rPr>
              <a:t>Orbital Insights </a:t>
            </a:r>
            <a:r>
              <a:rPr lang="en-US" sz="1800" dirty="0"/>
              <a:t>predicts </a:t>
            </a:r>
            <a:r>
              <a:rPr lang="en-US" sz="1800" dirty="0" smtClean="0"/>
              <a:t>oil inventory levels. </a:t>
            </a:r>
            <a:r>
              <a:rPr lang="en-US" sz="1800" dirty="0" smtClean="0">
                <a:hlinkClick r:id="rId3"/>
              </a:rPr>
              <a:t>https</a:t>
            </a:r>
            <a:r>
              <a:rPr lang="en-US" sz="1800" dirty="0">
                <a:hlinkClick r:id="rId3"/>
              </a:rPr>
              <a:t>://www.wired.com/2015/03/orbital-insight</a:t>
            </a:r>
            <a:r>
              <a:rPr lang="en-US" sz="1800" dirty="0" smtClean="0">
                <a:hlinkClick r:id="rId3"/>
              </a:rPr>
              <a:t>/</a:t>
            </a:r>
            <a:endParaRPr lang="en-US" sz="1800" dirty="0" smtClean="0"/>
          </a:p>
          <a:p>
            <a:pPr marL="0" indent="0"/>
            <a:endParaRPr lang="en-US" sz="1800" dirty="0"/>
          </a:p>
        </p:txBody>
      </p:sp>
      <p:pic>
        <p:nvPicPr>
          <p:cNvPr id="8" name="Picture 2" descr="satellite imagery oil lidçåçæå°çµæ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3277741"/>
            <a:ext cx="5214926" cy="3061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9046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64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pPr marL="457200" indent="-457200"/>
            <a:r>
              <a:rPr lang="en-US" dirty="0" smtClean="0"/>
              <a:t>Use </a:t>
            </a:r>
            <a:r>
              <a:rPr lang="en-US" dirty="0"/>
              <a:t>Cases – Face Recognition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640960" cy="2736304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lvl="1">
              <a:buFont typeface="Arial" panose="020B0604020202020204" pitchFamily="34" charset="0"/>
              <a:buChar char="•"/>
            </a:pPr>
            <a:endParaRPr lang="en-US" sz="1600" dirty="0"/>
          </a:p>
          <a:p>
            <a:pPr lvl="1">
              <a:buFont typeface="Arial" panose="020B0604020202020204" pitchFamily="34" charset="0"/>
              <a:buChar char="•"/>
            </a:pPr>
            <a:endParaRPr lang="en-US" sz="1600" dirty="0" smtClean="0"/>
          </a:p>
        </p:txBody>
      </p:sp>
      <p:grpSp>
        <p:nvGrpSpPr>
          <p:cNvPr id="9" name="Group 8"/>
          <p:cNvGrpSpPr/>
          <p:nvPr/>
        </p:nvGrpSpPr>
        <p:grpSpPr>
          <a:xfrm>
            <a:off x="611560" y="1700808"/>
            <a:ext cx="7488832" cy="2083208"/>
            <a:chOff x="611560" y="1700808"/>
            <a:chExt cx="7488832" cy="2083208"/>
          </a:xfrm>
        </p:grpSpPr>
        <p:sp>
          <p:nvSpPr>
            <p:cNvPr id="6" name="Cloud 5"/>
            <p:cNvSpPr/>
            <p:nvPr/>
          </p:nvSpPr>
          <p:spPr bwMode="auto">
            <a:xfrm>
              <a:off x="611560" y="1916832"/>
              <a:ext cx="5256584" cy="1584176"/>
            </a:xfrm>
            <a:prstGeom prst="cloud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pic>
          <p:nvPicPr>
            <p:cNvPr id="2050" name="Picture 2" descr="é»å­è¯ å¡éçåçæå°çµæ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836" t="30948" r="13107" b="12300"/>
            <a:stretch/>
          </p:blipFill>
          <p:spPr bwMode="auto">
            <a:xfrm>
              <a:off x="6084168" y="1700808"/>
              <a:ext cx="2016224" cy="20832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Box 1"/>
            <p:cNvSpPr txBox="1"/>
            <p:nvPr/>
          </p:nvSpPr>
          <p:spPr>
            <a:xfrm>
              <a:off x="683568" y="2132856"/>
              <a:ext cx="4536504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1"/>
              <a:endParaRPr lang="en-US" altLang="zh-TW" sz="1400" dirty="0">
                <a:latin typeface="Arial"/>
                <a:ea typeface="+mn-ea"/>
                <a:cs typeface="Arial"/>
              </a:endParaRPr>
            </a:p>
            <a:p>
              <a:pPr lvl="1"/>
              <a:r>
                <a:rPr lang="zh-TW" altLang="en-US" sz="1800" dirty="0" smtClean="0"/>
                <a:t>化妝</a:t>
              </a:r>
              <a:r>
                <a:rPr lang="zh-TW" altLang="en-US" sz="1800" dirty="0"/>
                <a:t>就係你落咗妝，我仲認得你，你落咗妝，我唔認得你，嗰啲叫做喬裝。</a:t>
              </a:r>
              <a:endParaRPr lang="en-US" sz="1800" dirty="0">
                <a:latin typeface="Arial"/>
                <a:ea typeface="+mn-ea"/>
                <a:cs typeface="Arial"/>
              </a:endParaRPr>
            </a:p>
          </p:txBody>
        </p:sp>
      </p:grpSp>
      <p:sp>
        <p:nvSpPr>
          <p:cNvPr id="8" name="AutoShape 2" descr="iphone face id的圖片搜尋結果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1403648" y="3789040"/>
            <a:ext cx="6552728" cy="2627714"/>
            <a:chOff x="1907704" y="3789040"/>
            <a:chExt cx="6552728" cy="2627714"/>
          </a:xfrm>
        </p:grpSpPr>
        <p:sp>
          <p:nvSpPr>
            <p:cNvPr id="4" name="TextBox 3"/>
            <p:cNvSpPr txBox="1"/>
            <p:nvPr/>
          </p:nvSpPr>
          <p:spPr>
            <a:xfrm>
              <a:off x="4067944" y="4293096"/>
              <a:ext cx="4392488" cy="2123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1"/>
              <a:r>
                <a:rPr lang="en-US" altLang="zh-TW" sz="1800" dirty="0">
                  <a:latin typeface="Arial"/>
                  <a:cs typeface="Arial"/>
                </a:rPr>
                <a:t>If you can still unlock </a:t>
              </a:r>
              <a:r>
                <a:rPr lang="en-US" altLang="zh-TW" sz="1800" dirty="0" err="1">
                  <a:latin typeface="Arial"/>
                  <a:cs typeface="Arial"/>
                </a:rPr>
                <a:t>FaceId</a:t>
              </a:r>
              <a:r>
                <a:rPr lang="en-US" altLang="zh-TW" sz="1800" dirty="0">
                  <a:latin typeface="Arial"/>
                  <a:cs typeface="Arial"/>
                </a:rPr>
                <a:t>, it’s called make-up, otherwise it’s a “fake-up</a:t>
              </a:r>
              <a:r>
                <a:rPr lang="en-US" altLang="zh-TW" sz="1800" dirty="0" smtClean="0">
                  <a:latin typeface="Arial"/>
                  <a:cs typeface="Arial"/>
                </a:rPr>
                <a:t>”</a:t>
              </a:r>
            </a:p>
            <a:p>
              <a:pPr marL="0" lvl="1"/>
              <a:endParaRPr lang="en-US" altLang="zh-TW" sz="1800" b="1" dirty="0">
                <a:latin typeface="Arial"/>
                <a:ea typeface="Adobe 明體 Std L" pitchFamily="18" charset="-120"/>
                <a:cs typeface="Arial"/>
              </a:endParaRPr>
            </a:p>
            <a:p>
              <a:pPr marL="0" lvl="1"/>
              <a:r>
                <a:rPr lang="zh-TW" altLang="en-US" sz="1800" b="1" dirty="0" smtClean="0">
                  <a:latin typeface="Adobe 明體 Std L" pitchFamily="18" charset="-120"/>
                  <a:ea typeface="Adobe 明體 Std L" pitchFamily="18" charset="-120"/>
                </a:rPr>
                <a:t>上</a:t>
              </a:r>
              <a:r>
                <a:rPr lang="zh-TW" altLang="en-US" sz="1800" b="1" dirty="0">
                  <a:latin typeface="Adobe 明體 Std L" pitchFamily="18" charset="-120"/>
                  <a:ea typeface="Adobe 明體 Std L" pitchFamily="18" charset="-120"/>
                </a:rPr>
                <a:t>咗妝後 </a:t>
              </a:r>
              <a:r>
                <a:rPr lang="en-US" altLang="zh-TW" sz="1800" b="1" dirty="0" err="1">
                  <a:latin typeface="Arial"/>
                  <a:cs typeface="Arial"/>
                </a:rPr>
                <a:t>FaceId</a:t>
              </a:r>
              <a:r>
                <a:rPr lang="en-US" altLang="zh-TW" sz="1800" b="1" dirty="0">
                  <a:latin typeface="Adobe 明體 Std L" pitchFamily="18" charset="-120"/>
                  <a:ea typeface="Adobe 明體 Std L" pitchFamily="18" charset="-120"/>
                </a:rPr>
                <a:t> </a:t>
              </a:r>
              <a:r>
                <a:rPr lang="zh-TW" altLang="en-US" sz="1800" b="1" dirty="0">
                  <a:latin typeface="Adobe 明體 Std L" pitchFamily="18" charset="-120"/>
                  <a:ea typeface="Adobe 明體 Std L" pitchFamily="18" charset="-120"/>
                </a:rPr>
                <a:t>仲認得叫做化妝</a:t>
              </a:r>
              <a:r>
                <a:rPr lang="zh-TW" altLang="en-US" sz="1800" b="1" dirty="0" smtClean="0">
                  <a:latin typeface="Adobe 明體 Std L" pitchFamily="18" charset="-120"/>
                  <a:ea typeface="Adobe 明體 Std L" pitchFamily="18" charset="-120"/>
                </a:rPr>
                <a:t>，認</a:t>
              </a:r>
              <a:r>
                <a:rPr lang="zh-TW" altLang="en-US" sz="1800" b="1" dirty="0">
                  <a:latin typeface="Adobe 明體 Std L" pitchFamily="18" charset="-120"/>
                  <a:ea typeface="Adobe 明體 Std L" pitchFamily="18" charset="-120"/>
                </a:rPr>
                <a:t>唔到嘅叫做喬裝</a:t>
              </a:r>
              <a:endParaRPr lang="en-US" sz="1800" dirty="0">
                <a:latin typeface="Arial"/>
                <a:cs typeface="Arial"/>
              </a:endParaRPr>
            </a:p>
            <a:p>
              <a:pPr marL="0" lvl="1"/>
              <a:endParaRPr lang="en-US" altLang="zh-TW" sz="1800" dirty="0">
                <a:latin typeface="Arial"/>
                <a:cs typeface="Arial"/>
              </a:endParaRPr>
            </a:p>
            <a:p>
              <a:endParaRPr lang="en-US" dirty="0"/>
            </a:p>
          </p:txBody>
        </p:sp>
        <p:pic>
          <p:nvPicPr>
            <p:cNvPr id="1027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067" r="23342"/>
            <a:stretch/>
          </p:blipFill>
          <p:spPr bwMode="auto">
            <a:xfrm>
              <a:off x="1907704" y="3789040"/>
              <a:ext cx="1976586" cy="24543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461046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65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pPr marL="457200" indent="-457200"/>
            <a:r>
              <a:rPr lang="en-US" dirty="0" smtClean="0"/>
              <a:t>Use Cases – Face Recognition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4464496" cy="432048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/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Face recognition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" sz="2000" dirty="0">
                <a:latin typeface="Arial" panose="020B0604020202020204" pitchFamily="34" charset="0"/>
                <a:ea typeface="PT Sans"/>
                <a:cs typeface="Arial" panose="020B0604020202020204" pitchFamily="34" charset="0"/>
                <a:sym typeface="PT Sans"/>
              </a:rPr>
              <a:t>wrongful </a:t>
            </a:r>
            <a:r>
              <a:rPr lang="en" sz="2000" dirty="0" smtClean="0">
                <a:latin typeface="Arial" panose="020B0604020202020204" pitchFamily="34" charset="0"/>
                <a:ea typeface="PT Sans"/>
                <a:cs typeface="Arial" panose="020B0604020202020204" pitchFamily="34" charset="0"/>
                <a:sym typeface="PT Sans"/>
              </a:rPr>
              <a:t>arrests</a:t>
            </a:r>
            <a:br>
              <a:rPr lang="en" sz="2000" dirty="0" smtClean="0">
                <a:latin typeface="Arial" panose="020B0604020202020204" pitchFamily="34" charset="0"/>
                <a:ea typeface="PT Sans"/>
                <a:cs typeface="Arial" panose="020B0604020202020204" pitchFamily="34" charset="0"/>
                <a:sym typeface="PT Sans"/>
              </a:rPr>
            </a:br>
            <a:endParaRPr lang="en" sz="2000" dirty="0" smtClean="0">
              <a:latin typeface="Arial" panose="020B0604020202020204" pitchFamily="34" charset="0"/>
              <a:ea typeface="PT Sans"/>
              <a:cs typeface="Arial" panose="020B0604020202020204" pitchFamily="34" charset="0"/>
              <a:sym typeface="PT Sans"/>
            </a:endParaRPr>
          </a:p>
          <a:p>
            <a:pPr marL="334011" lvl="0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1600" b="1" dirty="0" smtClean="0">
                <a:solidFill>
                  <a:schemeClr val="dk1"/>
                </a:solidFill>
                <a:latin typeface="Arial" panose="020B0604020202020204" pitchFamily="34" charset="0"/>
                <a:ea typeface="PT Sans"/>
                <a:cs typeface="Arial" panose="020B0604020202020204" pitchFamily="34" charset="0"/>
                <a:sym typeface="PT Sans"/>
              </a:rPr>
              <a:t>May </a:t>
            </a:r>
            <a:r>
              <a:rPr lang="en-US" sz="1600" b="1" dirty="0">
                <a:solidFill>
                  <a:schemeClr val="dk1"/>
                </a:solidFill>
                <a:latin typeface="Arial" panose="020B0604020202020204" pitchFamily="34" charset="0"/>
                <a:ea typeface="PT Sans"/>
                <a:cs typeface="Arial" panose="020B0604020202020204" pitchFamily="34" charset="0"/>
                <a:sym typeface="PT Sans"/>
              </a:rPr>
              <a:t>2019: </a:t>
            </a:r>
            <a:r>
              <a:rPr lang="en-US" sz="1600" dirty="0">
                <a:solidFill>
                  <a:schemeClr val="dk1"/>
                </a:solidFill>
                <a:latin typeface="Arial" panose="020B0604020202020204" pitchFamily="34" charset="0"/>
                <a:ea typeface="PT Sans"/>
                <a:cs typeface="Arial" panose="020B0604020202020204" pitchFamily="34" charset="0"/>
                <a:sym typeface="PT Sans"/>
              </a:rPr>
              <a:t>Detroit police arrested Michael Oliver </a:t>
            </a:r>
            <a:r>
              <a:rPr lang="en-US" sz="1600" dirty="0" smtClean="0">
                <a:solidFill>
                  <a:schemeClr val="dk1"/>
                </a:solidFill>
                <a:latin typeface="Arial" panose="020B0604020202020204" pitchFamily="34" charset="0"/>
                <a:ea typeface="PT Sans"/>
                <a:cs typeface="Arial" panose="020B0604020202020204" pitchFamily="34" charset="0"/>
                <a:sym typeface="PT Sans"/>
              </a:rPr>
              <a:t>(right</a:t>
            </a:r>
            <a:r>
              <a:rPr lang="en-US" sz="1600" dirty="0">
                <a:solidFill>
                  <a:schemeClr val="dk1"/>
                </a:solidFill>
                <a:latin typeface="Arial" panose="020B0604020202020204" pitchFamily="34" charset="0"/>
                <a:ea typeface="PT Sans"/>
                <a:cs typeface="Arial" panose="020B0604020202020204" pitchFamily="34" charset="0"/>
                <a:sym typeface="PT Sans"/>
              </a:rPr>
              <a:t>) after a facial recognition algorithm incorrectly matched him with a cellphone video. Oliver has tattoos on his arms which were not present on the person captured on </a:t>
            </a:r>
            <a:r>
              <a:rPr lang="en-US" sz="1600" dirty="0" smtClean="0">
                <a:solidFill>
                  <a:schemeClr val="dk1"/>
                </a:solidFill>
                <a:latin typeface="Arial" panose="020B0604020202020204" pitchFamily="34" charset="0"/>
                <a:ea typeface="PT Sans"/>
                <a:cs typeface="Arial" panose="020B0604020202020204" pitchFamily="34" charset="0"/>
                <a:sym typeface="PT Sans"/>
              </a:rPr>
              <a:t>video (left)</a:t>
            </a:r>
            <a:br>
              <a:rPr lang="en-US" sz="1600" dirty="0" smtClean="0">
                <a:solidFill>
                  <a:schemeClr val="dk1"/>
                </a:solidFill>
                <a:latin typeface="Arial" panose="020B0604020202020204" pitchFamily="34" charset="0"/>
                <a:ea typeface="PT Sans"/>
                <a:cs typeface="Arial" panose="020B0604020202020204" pitchFamily="34" charset="0"/>
                <a:sym typeface="PT Sans"/>
              </a:rPr>
            </a:br>
            <a:endParaRPr lang="en-US" sz="1600" dirty="0">
              <a:latin typeface="Arial" panose="020B0604020202020204" pitchFamily="34" charset="0"/>
              <a:ea typeface="PT Sans"/>
              <a:cs typeface="Arial" panose="020B0604020202020204" pitchFamily="34" charset="0"/>
              <a:sym typeface="PT Sans"/>
            </a:endParaRPr>
          </a:p>
          <a:p>
            <a:pPr marL="334011" lvl="0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1600" b="1" dirty="0">
                <a:latin typeface="Arial" panose="020B0604020202020204" pitchFamily="34" charset="0"/>
                <a:ea typeface="PT Sans"/>
                <a:cs typeface="Arial" panose="020B0604020202020204" pitchFamily="34" charset="0"/>
                <a:sym typeface="PT Sans"/>
              </a:rPr>
              <a:t>January 2020: </a:t>
            </a:r>
            <a:r>
              <a:rPr lang="en-US" sz="1600" dirty="0">
                <a:latin typeface="Arial" panose="020B0604020202020204" pitchFamily="34" charset="0"/>
                <a:ea typeface="PT Sans"/>
                <a:cs typeface="Arial" panose="020B0604020202020204" pitchFamily="34" charset="0"/>
                <a:sym typeface="PT Sans"/>
              </a:rPr>
              <a:t>Detroit police arrested Robert Williams after a similar algorithm incorrectly matched the photo on his driver's license with blurry CCTV footage. </a:t>
            </a:r>
            <a:r>
              <a:rPr lang="en-US" sz="2000" dirty="0" smtClean="0"/>
              <a:t/>
            </a:r>
            <a:br>
              <a:rPr lang="en-US" sz="2000" dirty="0" smtClean="0"/>
            </a:br>
            <a:endParaRPr lang="en-US" sz="2000" dirty="0" smtClean="0"/>
          </a:p>
          <a:p>
            <a:pPr marL="334011" lvl="0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endParaRPr lang="en-US" sz="1600" dirty="0" smtClean="0"/>
          </a:p>
        </p:txBody>
      </p:sp>
      <p:pic>
        <p:nvPicPr>
          <p:cNvPr id="10" name="Google Shape;2630;p16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004048" y="2132856"/>
            <a:ext cx="3776750" cy="296562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5508104" y="5229200"/>
            <a:ext cx="2608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/>
              <a:t>Source</a:t>
            </a:r>
            <a:r>
              <a:rPr lang="en-US" sz="1800" dirty="0"/>
              <a:t>: stateof.ai 2020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51520" y="5661248"/>
            <a:ext cx="88099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hlinkClick r:id="rId3"/>
              </a:rPr>
              <a:t>California Becomes Third State to Ban Facial Recognition Software in Police Body Cameras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hlinkClick r:id="rId4"/>
              </a:rPr>
              <a:t>A new US bill would ban the police use of facial recognition</a:t>
            </a:r>
            <a:endParaRPr lang="en-US" sz="1600" dirty="0"/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556297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66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pPr marL="457200" indent="-457200"/>
            <a:r>
              <a:rPr lang="en-US" dirty="0" smtClean="0"/>
              <a:t>Use Cases – Face Recognition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10690" y="1722326"/>
            <a:ext cx="5137374" cy="986594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457200" lvl="1" indent="0">
              <a:buNone/>
            </a:pPr>
            <a:r>
              <a:rPr lang="en-US" sz="1600" dirty="0" smtClean="0"/>
              <a:t>Limitation of Face Recognition – people </a:t>
            </a:r>
            <a:r>
              <a:rPr lang="en-US" sz="1600" b="1" dirty="0" smtClean="0">
                <a:solidFill>
                  <a:srgbClr val="0070C0"/>
                </a:solidFill>
              </a:rPr>
              <a:t>wearing masks</a:t>
            </a:r>
            <a:r>
              <a:rPr lang="en-US" sz="1600" dirty="0" smtClean="0"/>
              <a:t> or with </a:t>
            </a:r>
            <a:r>
              <a:rPr lang="en-US" sz="1600" b="1" dirty="0" smtClean="0">
                <a:solidFill>
                  <a:srgbClr val="0070C0"/>
                </a:solidFill>
              </a:rPr>
              <a:t>paintings</a:t>
            </a:r>
          </a:p>
          <a:p>
            <a:pPr marL="457200" lvl="1" indent="0">
              <a:buNone/>
            </a:pPr>
            <a:endParaRPr lang="en-US" sz="1600" dirty="0" smtClean="0">
              <a:hlinkClick r:id=""/>
            </a:endParaRPr>
          </a:p>
          <a:p>
            <a:pPr marL="457200" lvl="1" indent="0">
              <a:buNone/>
            </a:pPr>
            <a:r>
              <a:rPr lang="en-US" sz="1600" dirty="0" smtClean="0">
                <a:hlinkClick r:id=""/>
              </a:rPr>
              <a:t>With </a:t>
            </a:r>
            <a:r>
              <a:rPr lang="en-US" sz="1600" dirty="0">
                <a:hlinkClick r:id="rId2"/>
              </a:rPr>
              <a:t>painted faces, artists fight facial recognition tech</a:t>
            </a:r>
            <a:endParaRPr lang="en-US" sz="1600" dirty="0"/>
          </a:p>
          <a:p>
            <a:pPr marL="457200" lvl="1" indent="0">
              <a:buNone/>
            </a:pPr>
            <a:endParaRPr lang="en-US" sz="1600" dirty="0"/>
          </a:p>
          <a:p>
            <a:pPr lvl="1">
              <a:buFont typeface="Arial" panose="020B0604020202020204" pitchFamily="34" charset="0"/>
              <a:buChar char="•"/>
            </a:pPr>
            <a:endParaRPr lang="en-US" sz="1600" dirty="0" smtClean="0"/>
          </a:p>
        </p:txBody>
      </p:sp>
      <p:pic>
        <p:nvPicPr>
          <p:cNvPr id="4" name="Picture 2" descr="winnie the pooh的圖片搜尋結果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5167" y="3356992"/>
            <a:ext cx="1828420" cy="1956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640285" y="5524588"/>
            <a:ext cx="33843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sz="1600" dirty="0">
                <a:solidFill>
                  <a:srgbClr val="FFC000"/>
                </a:solidFill>
                <a:hlinkClick r:id="rId4"/>
              </a:rPr>
              <a:t>How to send Winnie-the-Pooh</a:t>
            </a:r>
            <a:endParaRPr lang="en-US" sz="1600" dirty="0">
              <a:solidFill>
                <a:srgbClr val="FFC000"/>
              </a:solidFill>
            </a:endParaRPr>
          </a:p>
          <a:p>
            <a:endParaRPr lang="en-US" dirty="0"/>
          </a:p>
        </p:txBody>
      </p:sp>
      <p:sp>
        <p:nvSpPr>
          <p:cNvPr id="9" name="Right Arrow 8"/>
          <p:cNvSpPr/>
          <p:nvPr/>
        </p:nvSpPr>
        <p:spPr bwMode="auto">
          <a:xfrm>
            <a:off x="611560" y="5473645"/>
            <a:ext cx="856878" cy="438145"/>
          </a:xfrm>
          <a:prstGeom prst="rightArrow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3521789"/>
            <a:ext cx="3402907" cy="19518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 descr="「covid mask」的圖片搜尋結果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3471" y="1698712"/>
            <a:ext cx="28575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6521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67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pPr marL="457200" indent="-457200"/>
            <a:r>
              <a:rPr lang="en-US" dirty="0" smtClean="0"/>
              <a:t>Use Cases – People Recognition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5" y="1700808"/>
            <a:ext cx="8194129" cy="10801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endParaRPr lang="en-US" sz="2000" b="1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2" y="2780928"/>
            <a:ext cx="5457825" cy="329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423366" y="1672144"/>
            <a:ext cx="825309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 smtClean="0">
                <a:hlinkClick r:id="rId3"/>
              </a:rPr>
              <a:t>Surveillance </a:t>
            </a:r>
            <a:r>
              <a:rPr lang="en-US" sz="1800" dirty="0">
                <a:hlinkClick r:id="rId3"/>
              </a:rPr>
              <a:t>camera technology that can </a:t>
            </a:r>
            <a:r>
              <a:rPr lang="en-US" sz="1800" dirty="0" smtClean="0">
                <a:hlinkClick r:id="rId3"/>
              </a:rPr>
              <a:t>recognize </a:t>
            </a:r>
            <a:r>
              <a:rPr lang="en-US" sz="1800" dirty="0">
                <a:hlinkClick r:id="rId3"/>
              </a:rPr>
              <a:t>you just from how you </a:t>
            </a:r>
            <a:r>
              <a:rPr lang="en-US" sz="1800" dirty="0" smtClean="0">
                <a:hlinkClick r:id="rId3"/>
              </a:rPr>
              <a:t>walk</a:t>
            </a:r>
            <a:endParaRPr lang="en-US" sz="1800" dirty="0" smtClean="0"/>
          </a:p>
          <a:p>
            <a:endParaRPr lang="en-US" sz="1800" dirty="0"/>
          </a:p>
          <a:p>
            <a:r>
              <a:rPr lang="en-US" sz="1800" dirty="0" smtClean="0"/>
              <a:t>Where is the labelled training dataset (</a:t>
            </a:r>
            <a:r>
              <a:rPr lang="en-US" sz="1800" b="1" dirty="0" smtClean="0">
                <a:solidFill>
                  <a:srgbClr val="00B0F0"/>
                </a:solidFill>
              </a:rPr>
              <a:t>Walking Style -&gt; Name</a:t>
            </a:r>
            <a:r>
              <a:rPr lang="en-US" sz="1800" dirty="0" smtClean="0"/>
              <a:t>) coming from?</a:t>
            </a:r>
          </a:p>
          <a:p>
            <a:endParaRPr lang="en-US" sz="1800" dirty="0" smtClean="0"/>
          </a:p>
          <a:p>
            <a:endParaRPr lang="en-US" sz="1800" dirty="0"/>
          </a:p>
        </p:txBody>
      </p:sp>
      <p:sp>
        <p:nvSpPr>
          <p:cNvPr id="4" name="TextBox 3"/>
          <p:cNvSpPr txBox="1"/>
          <p:nvPr/>
        </p:nvSpPr>
        <p:spPr>
          <a:xfrm>
            <a:off x="290141" y="2852936"/>
            <a:ext cx="3057723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b="1" dirty="0" smtClean="0"/>
              <a:t>Shops</a:t>
            </a:r>
            <a:r>
              <a:rPr lang="en-US" sz="1600" dirty="0" smtClean="0"/>
              <a:t>: electronic payment + shops cameras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6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b="1" dirty="0"/>
              <a:t>Security check</a:t>
            </a:r>
            <a:r>
              <a:rPr lang="en-US" sz="1600" dirty="0" smtClean="0"/>
              <a:t>: in airports, train stations when pass through the security gate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6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b="1" dirty="0"/>
              <a:t>Name-registered phone (China): </a:t>
            </a:r>
            <a:r>
              <a:rPr lang="en-US" sz="1600" dirty="0"/>
              <a:t>named-phone GPS + street cameras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712654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68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pPr marL="457200" indent="-457200"/>
            <a:r>
              <a:rPr lang="en-US" dirty="0" smtClean="0"/>
              <a:t>Discussions – Privacy Concern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640960" cy="936104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1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1257300" lvl="2" indent="-457200"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sp>
        <p:nvSpPr>
          <p:cNvPr id="2" name="AutoShape 5" descr="whatsapp stock market group的圖片搜尋結果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2" descr="「privacy」的圖片搜尋結果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636912"/>
            <a:ext cx="2619375" cy="174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 descr="「big brother is watching you」的圖片搜尋結果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920" y="2204864"/>
            <a:ext cx="4524114" cy="3014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1604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69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pPr marL="457200" indent="-457200"/>
            <a:r>
              <a:rPr lang="en-US" dirty="0" smtClean="0"/>
              <a:t>Before </a:t>
            </a:r>
            <a:r>
              <a:rPr lang="en-US" dirty="0" err="1" smtClean="0"/>
              <a:t>AlphaGo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4355976" y="1988840"/>
            <a:ext cx="3960440" cy="1008112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sz="1800" dirty="0" smtClean="0"/>
              <a:t>Do I need to be a good chess player to write a good chess game?</a:t>
            </a:r>
            <a:endParaRPr lang="en-US" sz="1800" dirty="0"/>
          </a:p>
        </p:txBody>
      </p:sp>
      <p:pic>
        <p:nvPicPr>
          <p:cNvPr id="1026" name="Picture 2" descr="chinese chess的圖片搜尋結果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35" r="28151"/>
          <a:stretch/>
        </p:blipFill>
        <p:spPr bwMode="auto">
          <a:xfrm>
            <a:off x="467544" y="1998104"/>
            <a:ext cx="3263280" cy="3807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104" y="3086962"/>
            <a:ext cx="2952328" cy="22142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920" y="3270727"/>
            <a:ext cx="1526425" cy="152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77115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7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pPr marL="457200" indent="-457200"/>
            <a:r>
              <a:rPr lang="en-US" dirty="0"/>
              <a:t>Machine Learning - Data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208912" cy="2664296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sz="1800" b="1" u="sng" dirty="0"/>
              <a:t>Supervised </a:t>
            </a:r>
            <a:r>
              <a:rPr lang="en-US" sz="1800" b="1" u="sng" dirty="0" smtClean="0"/>
              <a:t>Learning</a:t>
            </a:r>
            <a:r>
              <a:rPr lang="en-US" sz="1800" dirty="0" smtClean="0"/>
              <a:t>: presented </a:t>
            </a:r>
            <a:r>
              <a:rPr lang="en-US" sz="1800" dirty="0"/>
              <a:t>with example inputs and their desired </a:t>
            </a:r>
            <a:r>
              <a:rPr lang="en-US" sz="1800" dirty="0" smtClean="0"/>
              <a:t>outputs (</a:t>
            </a:r>
            <a:r>
              <a:rPr lang="en-US" sz="1800" b="1" dirty="0">
                <a:solidFill>
                  <a:srgbClr val="0070C0"/>
                </a:solidFill>
              </a:rPr>
              <a:t>labelled dataset</a:t>
            </a:r>
            <a:r>
              <a:rPr lang="en-US" sz="1800" dirty="0" smtClean="0"/>
              <a:t>), </a:t>
            </a:r>
            <a:r>
              <a:rPr lang="en-US" sz="1800" dirty="0"/>
              <a:t>given by a "</a:t>
            </a:r>
            <a:r>
              <a:rPr lang="en-US" sz="1800" dirty="0" smtClean="0"/>
              <a:t>teacher“. 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8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 smtClean="0"/>
              <a:t>The </a:t>
            </a:r>
            <a:r>
              <a:rPr lang="en-US" sz="1800" dirty="0"/>
              <a:t>goal is to </a:t>
            </a:r>
            <a:r>
              <a:rPr lang="en-US" sz="1800" b="1" dirty="0">
                <a:solidFill>
                  <a:srgbClr val="0070C0"/>
                </a:solidFill>
              </a:rPr>
              <a:t>learn a general rule that </a:t>
            </a:r>
            <a:r>
              <a:rPr lang="en-US" sz="1800" b="1" dirty="0" smtClean="0">
                <a:solidFill>
                  <a:srgbClr val="0070C0"/>
                </a:solidFill>
              </a:rPr>
              <a:t>maps</a:t>
            </a:r>
            <a:r>
              <a:rPr lang="en-US" sz="1800" b="1" dirty="0">
                <a:solidFill>
                  <a:srgbClr val="0070C0"/>
                </a:solidFill>
              </a:rPr>
              <a:t> inputs to </a:t>
            </a:r>
            <a:r>
              <a:rPr lang="en-US" sz="1800" b="1" dirty="0" smtClean="0">
                <a:solidFill>
                  <a:srgbClr val="0070C0"/>
                </a:solidFill>
              </a:rPr>
              <a:t>outputs</a:t>
            </a:r>
            <a:r>
              <a:rPr lang="en-US" sz="1800" dirty="0" smtClean="0"/>
              <a:t> (i.e. learn a function of y = x)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800" dirty="0" smtClean="0"/>
          </a:p>
          <a:p>
            <a:endParaRPr lang="en-US" sz="1800" dirty="0" smtClean="0"/>
          </a:p>
          <a:p>
            <a:pPr>
              <a:buFont typeface="Arial" panose="020B0604020202020204" pitchFamily="34" charset="0"/>
              <a:buChar char="•"/>
            </a:pPr>
            <a:endParaRPr lang="en-US" sz="1800" dirty="0"/>
          </a:p>
          <a:p>
            <a:endParaRPr lang="en-US" sz="1800" dirty="0"/>
          </a:p>
        </p:txBody>
      </p:sp>
      <p:pic>
        <p:nvPicPr>
          <p:cNvPr id="4" name="Picture 2" descr="https://cdn-images-1.medium.com/max/800/1*gw68ClANdBBugmzsI7yg3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4014563"/>
            <a:ext cx="7620000" cy="1790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0588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enter image description her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5" y="1610870"/>
            <a:ext cx="5788239" cy="4626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70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pPr marL="457200" indent="-457200"/>
            <a:r>
              <a:rPr lang="en-US" dirty="0"/>
              <a:t>Before </a:t>
            </a:r>
            <a:r>
              <a:rPr lang="en-US" dirty="0" err="1"/>
              <a:t>AlphaGo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4581128"/>
            <a:ext cx="8640960" cy="180020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endParaRPr lang="en-US" sz="2000" dirty="0"/>
          </a:p>
        </p:txBody>
      </p:sp>
      <p:sp>
        <p:nvSpPr>
          <p:cNvPr id="2" name="TextBox 1"/>
          <p:cNvSpPr txBox="1"/>
          <p:nvPr/>
        </p:nvSpPr>
        <p:spPr>
          <a:xfrm>
            <a:off x="2699792" y="5661248"/>
            <a:ext cx="31998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Game Search Tree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364088" y="3140968"/>
            <a:ext cx="316835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0070C0"/>
                </a:solidFill>
              </a:rPr>
              <a:t>No need</a:t>
            </a:r>
            <a:r>
              <a:rPr lang="en-US" sz="1400" dirty="0" smtClean="0"/>
              <a:t>. Computer just evaluate the </a:t>
            </a:r>
            <a:r>
              <a:rPr lang="en-US" sz="1400" b="1" dirty="0">
                <a:solidFill>
                  <a:srgbClr val="0070C0"/>
                </a:solidFill>
              </a:rPr>
              <a:t>game tree</a:t>
            </a:r>
            <a:r>
              <a:rPr lang="en-US" sz="1400" dirty="0" smtClean="0"/>
              <a:t>. Advanced Level means evaluating more level at each steps. Moreover, </a:t>
            </a:r>
            <a:r>
              <a:rPr lang="en-US" sz="1400" b="1" dirty="0">
                <a:solidFill>
                  <a:srgbClr val="0070C0"/>
                </a:solidFill>
              </a:rPr>
              <a:t>towards the end game, computer becomes faster </a:t>
            </a:r>
            <a:r>
              <a:rPr lang="en-US" sz="1400" dirty="0" smtClean="0"/>
              <a:t>(as fewer steps to evaluate) while </a:t>
            </a:r>
            <a:r>
              <a:rPr lang="en-US" sz="1400" b="1" dirty="0">
                <a:solidFill>
                  <a:srgbClr val="0070C0"/>
                </a:solidFill>
              </a:rPr>
              <a:t>human players tends to spend more time</a:t>
            </a:r>
            <a:r>
              <a:rPr lang="en-US" sz="1400" dirty="0" smtClean="0"/>
              <a:t> to think of each of steps carefully.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189656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71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pPr marL="457200" indent="-457200"/>
            <a:r>
              <a:rPr lang="en-US" dirty="0"/>
              <a:t>Before </a:t>
            </a:r>
            <a:r>
              <a:rPr lang="en-US" dirty="0" err="1"/>
              <a:t>AlphaGo</a:t>
            </a:r>
            <a:endParaRPr lang="en-US" dirty="0"/>
          </a:p>
        </p:txBody>
      </p:sp>
      <p:pic>
        <p:nvPicPr>
          <p:cNvPr id="2050" name="Picture 2" descr="T:\gDrive\HKUSpace\Executive Certificate in Big Data, A.I. and Investing\boardGamesSteps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132856"/>
            <a:ext cx="7202944" cy="3366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043609" y="5642664"/>
            <a:ext cx="705678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Key Points</a:t>
            </a:r>
            <a:r>
              <a:rPr lang="en-US" sz="1400" dirty="0"/>
              <a:t>: </a:t>
            </a:r>
            <a:r>
              <a:rPr lang="en-US" sz="1400" b="1" dirty="0">
                <a:solidFill>
                  <a:srgbClr val="0070C0"/>
                </a:solidFill>
              </a:rPr>
              <a:t>State-Space</a:t>
            </a:r>
            <a:r>
              <a:rPr lang="en-US" sz="1400" dirty="0"/>
              <a:t> (Complete Information and deterministic), </a:t>
            </a:r>
            <a:r>
              <a:rPr lang="en-US" sz="1400" b="1" dirty="0">
                <a:solidFill>
                  <a:srgbClr val="0070C0"/>
                </a:solidFill>
              </a:rPr>
              <a:t>Search Tree </a:t>
            </a:r>
            <a:r>
              <a:rPr lang="en-US" sz="1400" dirty="0"/>
              <a:t>(Brute-force, Heuristic, Adversarial), </a:t>
            </a:r>
            <a:r>
              <a:rPr lang="en-US" sz="1400" b="1" dirty="0">
                <a:solidFill>
                  <a:srgbClr val="0070C0"/>
                </a:solidFill>
              </a:rPr>
              <a:t>Goal</a:t>
            </a:r>
            <a:r>
              <a:rPr lang="en-US" sz="1400" dirty="0"/>
              <a:t> (Score, Weighting)</a:t>
            </a:r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031492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72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 err="1" smtClean="0"/>
              <a:t>AlphaGo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532"/>
          <a:stretch/>
        </p:blipFill>
        <p:spPr bwMode="auto">
          <a:xfrm>
            <a:off x="1979712" y="1700808"/>
            <a:ext cx="5080736" cy="46171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 bwMode="auto">
          <a:xfrm>
            <a:off x="1907704" y="1628800"/>
            <a:ext cx="5239213" cy="4689132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2633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9280" y="1954560"/>
            <a:ext cx="3000375" cy="3943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73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 err="1" smtClean="0"/>
              <a:t>AlphaGo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640960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457200" lvl="1" indent="0">
              <a:buNone/>
            </a:pPr>
            <a:endParaRPr lang="en-US" sz="1600" dirty="0" smtClean="0"/>
          </a:p>
        </p:txBody>
      </p:sp>
      <p:pic>
        <p:nvPicPr>
          <p:cNvPr id="1026" name="Picture 2" descr="alpha goçåçæå°çµæ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400" y="1988840"/>
            <a:ext cx="4998155" cy="2813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11011" y="5196118"/>
            <a:ext cx="48965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hlinkClick r:id="rId4"/>
              </a:rPr>
              <a:t>https://</a:t>
            </a:r>
            <a:r>
              <a:rPr lang="en-US" sz="1800" dirty="0" smtClean="0">
                <a:hlinkClick r:id="rId4"/>
              </a:rPr>
              <a:t>cs.stanford.edu/people/karpathy/convnetjs/demo/rldemo.html</a:t>
            </a:r>
            <a:endParaRPr lang="en-US" sz="1800" dirty="0" smtClean="0"/>
          </a:p>
          <a:p>
            <a:endParaRPr lang="en-US" sz="1800" dirty="0"/>
          </a:p>
        </p:txBody>
      </p:sp>
      <p:pic>
        <p:nvPicPr>
          <p:cNvPr id="4098" name="Picture 2" descr="atari breakout reinforcement learning tunneling animated gifçåçæå°çµæ"/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4014" y="1985243"/>
            <a:ext cx="2970905" cy="3881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940152" y="5942879"/>
            <a:ext cx="22604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B050"/>
                </a:solidFill>
              </a:rPr>
              <a:t>Tunneling !</a:t>
            </a:r>
            <a:endParaRPr 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0585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74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 smtClean="0"/>
              <a:t>Reinforcement Learning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179512" y="1988840"/>
            <a:ext cx="5040560" cy="396044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sz="1600" dirty="0" smtClean="0"/>
              <a:t>Software </a:t>
            </a:r>
            <a:r>
              <a:rPr lang="en-US" sz="1600" dirty="0"/>
              <a:t>agents </a:t>
            </a:r>
            <a:r>
              <a:rPr lang="en-US" sz="1600" dirty="0" smtClean="0"/>
              <a:t>to </a:t>
            </a:r>
            <a:r>
              <a:rPr lang="en-US" sz="1600" dirty="0"/>
              <a:t>take </a:t>
            </a:r>
            <a:r>
              <a:rPr lang="en-US" sz="1600" b="1" dirty="0">
                <a:solidFill>
                  <a:srgbClr val="0070C0"/>
                </a:solidFill>
              </a:rPr>
              <a:t>actions</a:t>
            </a:r>
            <a:r>
              <a:rPr lang="en-US" sz="1600" dirty="0"/>
              <a:t> in an </a:t>
            </a:r>
            <a:r>
              <a:rPr lang="en-US" sz="1600" b="1" dirty="0">
                <a:solidFill>
                  <a:srgbClr val="0070C0"/>
                </a:solidFill>
              </a:rPr>
              <a:t>environment</a:t>
            </a:r>
            <a:r>
              <a:rPr lang="en-US" sz="1600" dirty="0">
                <a:solidFill>
                  <a:srgbClr val="0070C0"/>
                </a:solidFill>
              </a:rPr>
              <a:t> </a:t>
            </a:r>
            <a:r>
              <a:rPr lang="en-US" sz="1600" dirty="0"/>
              <a:t>so as to </a:t>
            </a:r>
            <a:r>
              <a:rPr lang="en-US" sz="1600" b="1" dirty="0">
                <a:solidFill>
                  <a:srgbClr val="0070C0"/>
                </a:solidFill>
              </a:rPr>
              <a:t>maximize</a:t>
            </a:r>
            <a:r>
              <a:rPr lang="en-US" sz="1600" dirty="0"/>
              <a:t> some notion of cumulative </a:t>
            </a:r>
            <a:r>
              <a:rPr lang="en-US" sz="1600" b="1" dirty="0" smtClean="0">
                <a:solidFill>
                  <a:srgbClr val="0070C0"/>
                </a:solidFill>
              </a:rPr>
              <a:t>reward </a:t>
            </a:r>
            <a:r>
              <a:rPr lang="en-US" sz="1600" dirty="0"/>
              <a:t>to </a:t>
            </a:r>
            <a:r>
              <a:rPr lang="en-US" sz="1600" dirty="0" smtClean="0"/>
              <a:t>achieve the </a:t>
            </a:r>
            <a:r>
              <a:rPr lang="en-US" sz="1600" b="1" dirty="0" smtClean="0">
                <a:solidFill>
                  <a:srgbClr val="0070C0"/>
                </a:solidFill>
              </a:rPr>
              <a:t>objective</a:t>
            </a:r>
            <a:r>
              <a:rPr lang="en-US" sz="1600" dirty="0" smtClean="0"/>
              <a:t>. 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6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 smtClean="0"/>
              <a:t>The feedback (rewards or punishments) can be </a:t>
            </a:r>
            <a:r>
              <a:rPr lang="en-US" sz="1600" b="1" dirty="0" smtClean="0">
                <a:solidFill>
                  <a:srgbClr val="0070C0"/>
                </a:solidFill>
              </a:rPr>
              <a:t>delayed. 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600" b="1" dirty="0">
              <a:solidFill>
                <a:srgbClr val="0070C0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0070C0"/>
                </a:solidFill>
              </a:rPr>
              <a:t>Explore vs. Exploit</a:t>
            </a:r>
            <a:r>
              <a:rPr lang="en-US" sz="1600" dirty="0" smtClean="0"/>
              <a:t>: </a:t>
            </a:r>
            <a:r>
              <a:rPr lang="en-US" sz="1600" dirty="0"/>
              <a:t>should the algorithm explore new alternative actions that may maximize the final reward, or stick to the established one that maximizes the immediate reward</a:t>
            </a:r>
            <a:r>
              <a:rPr lang="en-US" sz="1600" dirty="0" smtClean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600" dirty="0" smtClean="0"/>
          </a:p>
          <a:p>
            <a:pPr>
              <a:buFont typeface="Arial" panose="020B0604020202020204" pitchFamily="34" charset="0"/>
              <a:buChar char="•"/>
            </a:pPr>
            <a:endParaRPr lang="en-US" sz="1600" dirty="0"/>
          </a:p>
          <a:p>
            <a:r>
              <a:rPr lang="en-US" sz="1600" dirty="0"/>
              <a:t>	</a:t>
            </a:r>
            <a:endParaRPr lang="en-US" sz="1600" dirty="0" smtClean="0"/>
          </a:p>
        </p:txBody>
      </p:sp>
      <p:pic>
        <p:nvPicPr>
          <p:cNvPr id="2050" name="Picture 2" descr="https://upload.wikimedia.org/wikipedia/commons/thumb/1/1b/Reinforcement_learning_diagram.svg/250px-Reinforcement_learning_diagram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9102" y="2018001"/>
            <a:ext cx="3317354" cy="3211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5181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75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 smtClean="0"/>
              <a:t>Reinforcement Learning</a:t>
            </a:r>
            <a:endParaRPr lang="en-US"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6950470"/>
              </p:ext>
            </p:extLst>
          </p:nvPr>
        </p:nvGraphicFramePr>
        <p:xfrm>
          <a:off x="323528" y="1916832"/>
          <a:ext cx="4320480" cy="42088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0120"/>
                <a:gridCol w="936104"/>
                <a:gridCol w="2304256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State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Action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Reward</a:t>
                      </a:r>
                      <a:endParaRPr lang="en-US" sz="1600" dirty="0"/>
                    </a:p>
                  </a:txBody>
                  <a:tcPr/>
                </a:tc>
              </a:tr>
              <a:tr h="92530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Left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1" dirty="0" smtClean="0"/>
                        <a:t>Score</a:t>
                      </a:r>
                      <a:r>
                        <a:rPr lang="en-US" sz="1600" dirty="0" smtClean="0"/>
                        <a:t>: 100, </a:t>
                      </a:r>
                      <a:r>
                        <a:rPr lang="en-US" sz="1600" b="1" dirty="0" smtClean="0"/>
                        <a:t>Life</a:t>
                      </a:r>
                      <a:r>
                        <a:rPr lang="en-US" sz="1600" dirty="0" smtClean="0"/>
                        <a:t>:</a:t>
                      </a:r>
                      <a:r>
                        <a:rPr lang="en-US" sz="1600" baseline="0" dirty="0" smtClean="0"/>
                        <a:t> 5</a:t>
                      </a:r>
                      <a:endParaRPr lang="en-US" sz="1600" dirty="0"/>
                    </a:p>
                  </a:txBody>
                  <a:tcPr/>
                </a:tc>
              </a:tr>
              <a:tr h="93610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Right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 smtClean="0"/>
                        <a:t>Score</a:t>
                      </a:r>
                      <a:r>
                        <a:rPr lang="en-US" sz="1600" dirty="0" smtClean="0"/>
                        <a:t>: 101, </a:t>
                      </a:r>
                      <a:r>
                        <a:rPr lang="en-US" sz="1600" b="1" dirty="0" smtClean="0"/>
                        <a:t>Life</a:t>
                      </a:r>
                      <a:r>
                        <a:rPr lang="en-US" sz="1600" dirty="0" smtClean="0"/>
                        <a:t>:</a:t>
                      </a:r>
                      <a:r>
                        <a:rPr lang="en-US" sz="1600" baseline="0" dirty="0" smtClean="0"/>
                        <a:t> 5</a:t>
                      </a:r>
                      <a:endParaRPr lang="en-US" sz="1600" dirty="0" smtClean="0"/>
                    </a:p>
                  </a:txBody>
                  <a:tcPr/>
                </a:tc>
              </a:tr>
              <a:tr h="86409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Stay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 smtClean="0"/>
                        <a:t>Score</a:t>
                      </a:r>
                      <a:r>
                        <a:rPr lang="en-US" sz="1600" dirty="0" smtClean="0"/>
                        <a:t>: 101, </a:t>
                      </a:r>
                      <a:r>
                        <a:rPr lang="en-US" sz="1600" b="1" dirty="0" smtClean="0"/>
                        <a:t>Life</a:t>
                      </a:r>
                      <a:r>
                        <a:rPr lang="en-US" sz="1600" dirty="0" smtClean="0"/>
                        <a:t>:</a:t>
                      </a:r>
                      <a:r>
                        <a:rPr lang="en-US" sz="1600" baseline="0" dirty="0" smtClean="0"/>
                        <a:t> 4</a:t>
                      </a:r>
                      <a:endParaRPr lang="en-US" sz="1600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…..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…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…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…..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…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…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…..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…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…</a:t>
                      </a:r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276872"/>
            <a:ext cx="693465" cy="8498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256633"/>
            <a:ext cx="693465" cy="8498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4133132"/>
            <a:ext cx="693465" cy="8498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788024" y="1844824"/>
            <a:ext cx="3960440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Like chess, in theory, we can </a:t>
            </a:r>
            <a:r>
              <a:rPr lang="en-US" sz="1600" b="1" dirty="0">
                <a:solidFill>
                  <a:srgbClr val="0070C0"/>
                </a:solidFill>
              </a:rPr>
              <a:t>list all the possible</a:t>
            </a:r>
            <a:r>
              <a:rPr lang="en-US" sz="1600" dirty="0"/>
              <a:t> </a:t>
            </a:r>
            <a:r>
              <a:rPr lang="en-US" sz="1600" dirty="0" smtClean="0"/>
              <a:t>states (</a:t>
            </a:r>
            <a:r>
              <a:rPr lang="en-US" sz="1600" b="1" dirty="0" smtClean="0">
                <a:solidFill>
                  <a:srgbClr val="0070C0"/>
                </a:solidFill>
              </a:rPr>
              <a:t>every pixel combinations</a:t>
            </a:r>
            <a:r>
              <a:rPr lang="en-US" sz="1600" dirty="0" smtClean="0"/>
              <a:t>), </a:t>
            </a:r>
            <a:r>
              <a:rPr lang="en-US" sz="1600" dirty="0"/>
              <a:t>actions and rewards. Then choose the sequence of the actions that leads to the </a:t>
            </a:r>
            <a:r>
              <a:rPr lang="en-US" sz="1600" b="1" dirty="0">
                <a:solidFill>
                  <a:srgbClr val="0070C0"/>
                </a:solidFill>
              </a:rPr>
              <a:t>best rewards</a:t>
            </a:r>
            <a:r>
              <a:rPr lang="en-US" sz="1600" dirty="0" smtClean="0"/>
              <a:t>.</a:t>
            </a:r>
          </a:p>
          <a:p>
            <a:endParaRPr lang="en-US" sz="1600" dirty="0" smtClean="0"/>
          </a:p>
          <a:p>
            <a:endParaRPr lang="en-US" sz="1600" dirty="0"/>
          </a:p>
          <a:p>
            <a:r>
              <a:rPr lang="en-US" sz="1600" dirty="0"/>
              <a:t>What are the </a:t>
            </a:r>
            <a:r>
              <a:rPr lang="en-US" sz="1600" b="1" dirty="0"/>
              <a:t>draw backs</a:t>
            </a:r>
            <a:r>
              <a:rPr lang="en-US" sz="1600" dirty="0" smtClean="0"/>
              <a:t>?</a:t>
            </a:r>
          </a:p>
          <a:p>
            <a:endParaRPr lang="en-US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Require </a:t>
            </a:r>
            <a:r>
              <a:rPr lang="en-US" sz="1600" b="1" dirty="0">
                <a:solidFill>
                  <a:srgbClr val="0070C0"/>
                </a:solidFill>
              </a:rPr>
              <a:t>large storage </a:t>
            </a:r>
            <a:r>
              <a:rPr lang="en-US" sz="1600" dirty="0"/>
              <a:t>to store the tables and </a:t>
            </a:r>
            <a:r>
              <a:rPr lang="en-US" sz="1600" b="1" dirty="0">
                <a:solidFill>
                  <a:srgbClr val="0070C0"/>
                </a:solidFill>
              </a:rPr>
              <a:t>computing</a:t>
            </a:r>
            <a:r>
              <a:rPr lang="en-US" sz="1600" dirty="0"/>
              <a:t> time to evaluate the </a:t>
            </a:r>
            <a:r>
              <a:rPr lang="en-US" sz="1600" dirty="0" smtClean="0"/>
              <a:t>steps</a:t>
            </a:r>
            <a:br>
              <a:rPr lang="en-US" sz="1600" dirty="0" smtClean="0"/>
            </a:br>
            <a:endParaRPr lang="en-US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Not </a:t>
            </a:r>
            <a:r>
              <a:rPr lang="en-US" sz="1600" dirty="0"/>
              <a:t>all states are </a:t>
            </a:r>
            <a:r>
              <a:rPr lang="en-US" sz="1600" b="1" dirty="0">
                <a:solidFill>
                  <a:srgbClr val="0070C0"/>
                </a:solidFill>
              </a:rPr>
              <a:t>valid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Very </a:t>
            </a:r>
            <a:r>
              <a:rPr lang="en-US" sz="1600" b="1" dirty="0">
                <a:solidFill>
                  <a:srgbClr val="0070C0"/>
                </a:solidFill>
              </a:rPr>
              <a:t>time-consuming</a:t>
            </a:r>
            <a:r>
              <a:rPr lang="en-US" sz="1600" dirty="0"/>
              <a:t> to prepare such dataset</a:t>
            </a:r>
          </a:p>
        </p:txBody>
      </p:sp>
    </p:spTree>
    <p:extLst>
      <p:ext uri="{BB962C8B-B14F-4D97-AF65-F5344CB8AC3E}">
        <p14:creationId xmlns:p14="http://schemas.microsoft.com/office/powerpoint/2010/main" val="2278163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76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 smtClean="0"/>
              <a:t>Deep Reinforcement Learning</a:t>
            </a:r>
            <a:endParaRPr lang="en-US" dirty="0"/>
          </a:p>
        </p:txBody>
      </p:sp>
      <p:sp>
        <p:nvSpPr>
          <p:cNvPr id="8" name="AutoShape 4" descr="Atari - Solving Games with AI 🤖 (Part 1: Reinforcement Learning) | by Greg  Surma | Medium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6" descr="Atari - Solving Games with AI 🤖 (Part 1: Reinforcement Learning) | by Greg  Surma | Medium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107504" y="1917330"/>
            <a:ext cx="4824535" cy="3815926"/>
            <a:chOff x="1691680" y="1228907"/>
            <a:chExt cx="5190133" cy="4105093"/>
          </a:xfrm>
        </p:grpSpPr>
        <p:pic>
          <p:nvPicPr>
            <p:cNvPr id="2056" name="Picture 8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62188" y="1524000"/>
              <a:ext cx="4619625" cy="381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91680" y="2507754"/>
              <a:ext cx="1408137" cy="1404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5" name="Picture 7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3848" y="1228907"/>
              <a:ext cx="2223313" cy="1288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4" name="Content Placeholder 1"/>
          <p:cNvSpPr txBox="1">
            <a:spLocks/>
          </p:cNvSpPr>
          <p:nvPr/>
        </p:nvSpPr>
        <p:spPr>
          <a:xfrm>
            <a:off x="4716016" y="1779240"/>
            <a:ext cx="4176464" cy="3737992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sz="1600" dirty="0" smtClean="0"/>
              <a:t>Just play the game and </a:t>
            </a:r>
            <a:r>
              <a:rPr lang="en-US" sz="1600" b="1" dirty="0" smtClean="0">
                <a:solidFill>
                  <a:srgbClr val="0070C0"/>
                </a:solidFill>
              </a:rPr>
              <a:t>record each frame</a:t>
            </a:r>
            <a:r>
              <a:rPr lang="en-US" sz="1600" dirty="0"/>
              <a:t> </a:t>
            </a:r>
            <a:r>
              <a:rPr lang="en-US" sz="1600" dirty="0" smtClean="0"/>
              <a:t>(state) and action as the input and the corresponding reward as the output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6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 smtClean="0"/>
              <a:t>Each frame is just an </a:t>
            </a:r>
            <a:r>
              <a:rPr lang="en-US" sz="1600" b="1" dirty="0" smtClean="0">
                <a:solidFill>
                  <a:srgbClr val="0070C0"/>
                </a:solidFill>
              </a:rPr>
              <a:t>image</a:t>
            </a:r>
            <a:r>
              <a:rPr lang="en-US" sz="1600" dirty="0" smtClean="0">
                <a:solidFill>
                  <a:srgbClr val="0070C0"/>
                </a:solidFill>
              </a:rPr>
              <a:t> </a:t>
            </a:r>
            <a:r>
              <a:rPr lang="en-US" sz="1600" dirty="0" smtClean="0"/>
              <a:t>and hence </a:t>
            </a:r>
            <a:r>
              <a:rPr lang="en-US" sz="1600" b="1" dirty="0" smtClean="0">
                <a:solidFill>
                  <a:srgbClr val="0070C0"/>
                </a:solidFill>
              </a:rPr>
              <a:t>train CNN (Convolutional Neural Network) to </a:t>
            </a:r>
            <a:r>
              <a:rPr lang="en-US" sz="1600" b="1" dirty="0">
                <a:solidFill>
                  <a:srgbClr val="0070C0"/>
                </a:solidFill>
              </a:rPr>
              <a:t>approximate </a:t>
            </a:r>
            <a:r>
              <a:rPr lang="en-US" sz="1600" dirty="0"/>
              <a:t>the </a:t>
            </a:r>
            <a:r>
              <a:rPr lang="en-US" sz="1600" dirty="0" smtClean="0"/>
              <a:t>input images (states and actions) to the output rewards relationships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600" dirty="0"/>
          </a:p>
          <a:p>
            <a:pPr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Supervised </a:t>
            </a:r>
            <a:r>
              <a:rPr lang="en-US" sz="1600" dirty="0"/>
              <a:t>Learning learns </a:t>
            </a:r>
            <a:r>
              <a:rPr lang="en-US" sz="1600" dirty="0" smtClean="0"/>
              <a:t>Relationship (Classification / Regression</a:t>
            </a:r>
            <a:r>
              <a:rPr lang="en-US" sz="1600" dirty="0"/>
              <a:t>); </a:t>
            </a:r>
            <a:r>
              <a:rPr lang="en-US" sz="1600" b="1" dirty="0">
                <a:solidFill>
                  <a:srgbClr val="0070C0"/>
                </a:solidFill>
              </a:rPr>
              <a:t>RL learns </a:t>
            </a:r>
            <a:r>
              <a:rPr lang="en-US" sz="1600" b="1" dirty="0" smtClean="0">
                <a:solidFill>
                  <a:srgbClr val="0070C0"/>
                </a:solidFill>
              </a:rPr>
              <a:t>Policy </a:t>
            </a:r>
            <a:r>
              <a:rPr lang="en-US" sz="1600" b="1" dirty="0">
                <a:solidFill>
                  <a:srgbClr val="0070C0"/>
                </a:solidFill>
              </a:rPr>
              <a:t>(Strategy)</a:t>
            </a:r>
          </a:p>
          <a:p>
            <a:pPr marL="57150" indent="0"/>
            <a:endParaRPr lang="en-US" sz="1600" dirty="0"/>
          </a:p>
          <a:p>
            <a:pPr marL="457200" lvl="1" indent="0">
              <a:buNone/>
            </a:pPr>
            <a:endParaRPr lang="en-US" sz="1600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251520" y="5805264"/>
            <a:ext cx="85689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Key Idea</a:t>
            </a:r>
            <a:r>
              <a:rPr lang="en-US" sz="1600" dirty="0"/>
              <a:t>: Deep Learning + Reinforcement Learning = </a:t>
            </a:r>
            <a:r>
              <a:rPr lang="en-US" sz="1600" dirty="0">
                <a:hlinkClick r:id="rId5"/>
              </a:rPr>
              <a:t>Deep </a:t>
            </a:r>
            <a:r>
              <a:rPr lang="en-US" sz="1600" dirty="0" smtClean="0">
                <a:hlinkClick r:id="rId5"/>
              </a:rPr>
              <a:t>Reinforcement Learning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607847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1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77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 smtClean="0"/>
              <a:t>Deep Reinforcement Learning</a:t>
            </a:r>
            <a:endParaRPr 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722" y="2204864"/>
            <a:ext cx="7694686" cy="36703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250354" y="5962997"/>
            <a:ext cx="63450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Source</a:t>
            </a:r>
            <a:r>
              <a:rPr lang="en-US" sz="1600" dirty="0"/>
              <a:t>: </a:t>
            </a:r>
            <a:r>
              <a:rPr lang="en-US" sz="1600" dirty="0">
                <a:hlinkClick r:id="rId3"/>
              </a:rPr>
              <a:t>A Survey of Deep Reinforcement Learning in </a:t>
            </a:r>
            <a:r>
              <a:rPr lang="en-US" sz="1600" dirty="0" smtClean="0">
                <a:hlinkClick r:id="rId3"/>
              </a:rPr>
              <a:t>Video Games</a:t>
            </a:r>
            <a:endParaRPr lang="en-US" sz="1600" dirty="0"/>
          </a:p>
        </p:txBody>
      </p:sp>
      <p:sp>
        <p:nvSpPr>
          <p:cNvPr id="6" name="TextBox 5"/>
          <p:cNvSpPr txBox="1"/>
          <p:nvPr/>
        </p:nvSpPr>
        <p:spPr>
          <a:xfrm>
            <a:off x="251520" y="1692097"/>
            <a:ext cx="84648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This method is very </a:t>
            </a:r>
            <a:r>
              <a:rPr lang="en-US" sz="1800" b="1" dirty="0">
                <a:solidFill>
                  <a:srgbClr val="0070C0"/>
                </a:solidFill>
              </a:rPr>
              <a:t>generic</a:t>
            </a:r>
            <a:r>
              <a:rPr lang="en-US" sz="1800" dirty="0">
                <a:solidFill>
                  <a:srgbClr val="0070C0"/>
                </a:solidFill>
              </a:rPr>
              <a:t> </a:t>
            </a:r>
            <a:r>
              <a:rPr lang="en-US" sz="1800" dirty="0"/>
              <a:t>and can apply to many different </a:t>
            </a:r>
            <a:r>
              <a:rPr lang="en-US" sz="1800" dirty="0" smtClean="0"/>
              <a:t>games: </a:t>
            </a:r>
            <a:r>
              <a:rPr lang="en-US" sz="1800" dirty="0" smtClean="0">
                <a:hlinkClick r:id="rId4"/>
              </a:rPr>
              <a:t>Code Demo</a:t>
            </a:r>
            <a:endParaRPr lang="en-US" sz="1800" dirty="0"/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061657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78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 smtClean="0"/>
              <a:t>Deep Reinforcement Learning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51520" y="1692097"/>
            <a:ext cx="69900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This method is very </a:t>
            </a:r>
            <a:r>
              <a:rPr lang="en-US" sz="1800" b="1" dirty="0">
                <a:solidFill>
                  <a:srgbClr val="0070C0"/>
                </a:solidFill>
              </a:rPr>
              <a:t>generic</a:t>
            </a:r>
            <a:r>
              <a:rPr lang="en-US" sz="1800" dirty="0">
                <a:solidFill>
                  <a:srgbClr val="0070C0"/>
                </a:solidFill>
              </a:rPr>
              <a:t> </a:t>
            </a:r>
            <a:r>
              <a:rPr lang="en-US" sz="1800" dirty="0"/>
              <a:t>and can apply to many </a:t>
            </a:r>
            <a:r>
              <a:rPr lang="en-US" sz="1800" dirty="0" smtClean="0"/>
              <a:t>different areas</a:t>
            </a:r>
            <a:endParaRPr lang="en-US" sz="1800" dirty="0"/>
          </a:p>
          <a:p>
            <a:endParaRPr lang="en-US" sz="1800" dirty="0"/>
          </a:p>
        </p:txBody>
      </p:sp>
      <p:pic>
        <p:nvPicPr>
          <p:cNvPr id="1026" name="Picture 2" descr="Reinforcement Learning Tutorial - Javatpoin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5106" y="2276872"/>
            <a:ext cx="4007094" cy="3943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1729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79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 smtClean="0"/>
              <a:t>Deep Reinforcement Learning on Trading</a:t>
            </a:r>
            <a:endParaRPr lang="en-US" dirty="0"/>
          </a:p>
        </p:txBody>
      </p:sp>
      <p:pic>
        <p:nvPicPr>
          <p:cNvPr id="2" name="Picture 2" descr="https://cdn-images-1.medium.com/max/800/1*oAuFspZKqASVtGlmBCubP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985" y="1628800"/>
            <a:ext cx="4422015" cy="3811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cdn-images-1.medium.com/max/800/1*26xDRHI-alvDAfcPPJJGjQ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6464" y="3429000"/>
            <a:ext cx="4716016" cy="2853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5780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8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pPr marL="457200" indent="-457200"/>
            <a:r>
              <a:rPr lang="en-US" dirty="0"/>
              <a:t>Machine Learning - Data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640960" cy="3888432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/>
            <a:r>
              <a:rPr lang="en-US" sz="2000" dirty="0" smtClean="0"/>
              <a:t>Where to find </a:t>
            </a:r>
            <a:r>
              <a:rPr lang="en-US" sz="2000" b="1" dirty="0" smtClean="0">
                <a:solidFill>
                  <a:srgbClr val="0070C0"/>
                </a:solidFill>
              </a:rPr>
              <a:t>labelled dataset</a:t>
            </a:r>
            <a:r>
              <a:rPr lang="en-US" sz="2000" dirty="0" smtClean="0"/>
              <a:t>?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8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 smtClean="0"/>
              <a:t>Freely source from the web</a:t>
            </a:r>
            <a:endParaRPr lang="en-US" sz="1600" dirty="0">
              <a:hlinkClick r:id="rId2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600" dirty="0" err="1" smtClean="0">
                <a:hlinkClick r:id="rId2"/>
              </a:rPr>
              <a:t>Kaggle</a:t>
            </a:r>
            <a:r>
              <a:rPr lang="en-US" sz="1600" dirty="0" smtClean="0">
                <a:hlinkClick r:id="rId2"/>
              </a:rPr>
              <a:t> Dataset</a:t>
            </a:r>
            <a:endParaRPr lang="en-US" sz="1600" dirty="0" smtClean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600" dirty="0" smtClean="0">
                <a:hlinkClick r:id="rId3"/>
              </a:rPr>
              <a:t>Google Dataset Search</a:t>
            </a:r>
            <a:endParaRPr lang="en-US" sz="1600" dirty="0" smtClean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600" dirty="0" smtClean="0">
                <a:hlinkClick r:id="rId4"/>
              </a:rPr>
              <a:t>AWS Open Data</a:t>
            </a:r>
            <a:endParaRPr lang="en-US" sz="1600" dirty="0" smtClean="0"/>
          </a:p>
          <a:p>
            <a:pPr marL="457200" lvl="1" indent="0">
              <a:buNone/>
            </a:pPr>
            <a:endParaRPr lang="en-US" sz="1600" dirty="0">
              <a:hlinkClick r:id="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 smtClean="0"/>
              <a:t>Pay $</a:t>
            </a:r>
            <a:endParaRPr lang="en-US" sz="1600" dirty="0">
              <a:hlinkClick r:id="rId2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600" dirty="0" smtClean="0">
                <a:hlinkClick r:id="rId5"/>
              </a:rPr>
              <a:t>Human Data Labeler</a:t>
            </a:r>
            <a:endParaRPr lang="en-US" sz="1600" dirty="0" smtClean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600" dirty="0">
                <a:hlinkClick r:id="rId6"/>
              </a:rPr>
              <a:t>Amazon Mechanical </a:t>
            </a:r>
            <a:r>
              <a:rPr lang="en-US" sz="1600" dirty="0" smtClean="0">
                <a:hlinkClick r:id="rId6"/>
              </a:rPr>
              <a:t>Turk</a:t>
            </a:r>
            <a:endParaRPr lang="en-US" sz="1600" dirty="0" smtClean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600" dirty="0" smtClean="0">
                <a:hlinkClick r:id="rId7"/>
              </a:rPr>
              <a:t>Datafarm.co</a:t>
            </a:r>
            <a:r>
              <a:rPr lang="en-US" sz="1600" dirty="0" smtClean="0"/>
              <a:t> </a:t>
            </a:r>
            <a:r>
              <a:rPr lang="en-US" sz="1600" dirty="0" smtClean="0">
                <a:sym typeface="Wingdings" panose="05000000000000000000" pitchFamily="2" charset="2"/>
              </a:rPr>
              <a:t> (My friend’s startup)</a:t>
            </a:r>
            <a:endParaRPr lang="en-US" sz="1600" dirty="0"/>
          </a:p>
          <a:p>
            <a:pPr lvl="1">
              <a:buFont typeface="Arial" panose="020B0604020202020204" pitchFamily="34" charset="0"/>
              <a:buChar char="•"/>
            </a:pPr>
            <a:endParaRPr lang="en-US" sz="1600" dirty="0" smtClean="0"/>
          </a:p>
          <a:p>
            <a:pPr lvl="1">
              <a:buFont typeface="Arial" panose="020B0604020202020204" pitchFamily="34" charset="0"/>
              <a:buChar char="•"/>
            </a:pPr>
            <a:endParaRPr lang="en-US" sz="1600" dirty="0" smtClean="0"/>
          </a:p>
          <a:p>
            <a:pPr>
              <a:buFont typeface="Arial" panose="020B0604020202020204" pitchFamily="34" charset="0"/>
              <a:buChar char="•"/>
            </a:pPr>
            <a:endParaRPr lang="en-US" sz="1800" dirty="0"/>
          </a:p>
          <a:p>
            <a:endParaRPr lang="en-US" sz="1800" dirty="0"/>
          </a:p>
        </p:txBody>
      </p:sp>
      <p:pic>
        <p:nvPicPr>
          <p:cNvPr id="1026" name="Picture 2" descr="https://d32kak7w9u5ewj.cloudfront.net/media/image/2018/05/62ecb22624874c66b88ac55c7ea838cb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0608" y="2443962"/>
            <a:ext cx="3961832" cy="2641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9458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80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/>
              <a:t>Deep Reinforcement </a:t>
            </a:r>
            <a:r>
              <a:rPr lang="en-US" dirty="0" smtClean="0"/>
              <a:t>Learning on Trading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3096344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/>
            <a:r>
              <a:rPr lang="en-US" sz="1800" dirty="0" smtClean="0">
                <a:hlinkClick r:id="rId2"/>
              </a:rPr>
              <a:t>JP Morgan LOXM</a:t>
            </a:r>
            <a:endParaRPr lang="en-US" sz="1600" dirty="0" smtClean="0"/>
          </a:p>
          <a:p>
            <a:pPr marL="0" indent="0"/>
            <a:r>
              <a:rPr lang="en-US" sz="1600" dirty="0" smtClean="0"/>
              <a:t>Learns </a:t>
            </a:r>
            <a:r>
              <a:rPr lang="en-US" sz="1600" dirty="0"/>
              <a:t>to perform the best action </a:t>
            </a:r>
            <a:r>
              <a:rPr lang="en-US" sz="1600" dirty="0" smtClean="0"/>
              <a:t>(choose </a:t>
            </a:r>
            <a:r>
              <a:rPr lang="en-US" sz="1600" b="1" dirty="0">
                <a:solidFill>
                  <a:srgbClr val="0070C0"/>
                </a:solidFill>
              </a:rPr>
              <a:t>optimal price, duration and order size </a:t>
            </a:r>
            <a:r>
              <a:rPr lang="en-US" sz="1600" dirty="0"/>
              <a:t>) based on market conditions</a:t>
            </a:r>
            <a:endParaRPr lang="en-US" sz="1600" b="1" dirty="0" smtClean="0"/>
          </a:p>
          <a:p>
            <a:pPr marL="0" indent="0"/>
            <a:endParaRPr lang="en-US" sz="1600" b="1" dirty="0"/>
          </a:p>
          <a:p>
            <a:pPr marL="0" indent="0"/>
            <a:r>
              <a:rPr lang="en-US" sz="1600" b="1" u="sng" dirty="0" smtClean="0"/>
              <a:t>State</a:t>
            </a:r>
            <a:r>
              <a:rPr lang="en-US" sz="1600" b="1" dirty="0" smtClean="0"/>
              <a:t>: </a:t>
            </a:r>
            <a:r>
              <a:rPr lang="en-US" sz="1600" dirty="0" smtClean="0"/>
              <a:t>price </a:t>
            </a:r>
            <a:r>
              <a:rPr lang="en-US" sz="1600" dirty="0"/>
              <a:t>series, </a:t>
            </a:r>
            <a:r>
              <a:rPr lang="en-US" sz="1600" dirty="0" smtClean="0"/>
              <a:t>spread </a:t>
            </a:r>
            <a:r>
              <a:rPr lang="en-US" sz="1600" dirty="0"/>
              <a:t>cost, fill probability, size placed, </a:t>
            </a:r>
            <a:r>
              <a:rPr lang="en-US" sz="1600" dirty="0" smtClean="0"/>
              <a:t>elapsed </a:t>
            </a:r>
            <a:r>
              <a:rPr lang="en-US" sz="1600" dirty="0"/>
              <a:t>time, %</a:t>
            </a:r>
            <a:r>
              <a:rPr lang="en-US" sz="1600" dirty="0" smtClean="0"/>
              <a:t>progress</a:t>
            </a:r>
          </a:p>
          <a:p>
            <a:pPr marL="0" indent="0"/>
            <a:endParaRPr lang="en-US" sz="1600" b="1" dirty="0" smtClean="0"/>
          </a:p>
          <a:p>
            <a:pPr marL="0" indent="0"/>
            <a:r>
              <a:rPr lang="en-US" sz="1600" b="1" u="sng" dirty="0" smtClean="0"/>
              <a:t>Rewards</a:t>
            </a:r>
            <a:r>
              <a:rPr lang="en-US" sz="1600" b="1" dirty="0" smtClean="0"/>
              <a:t>:</a:t>
            </a:r>
            <a:r>
              <a:rPr lang="en-US" sz="1600" dirty="0"/>
              <a:t> </a:t>
            </a:r>
            <a:r>
              <a:rPr lang="en-US" sz="1600" dirty="0" smtClean="0"/>
              <a:t>immediate </a:t>
            </a:r>
            <a:r>
              <a:rPr lang="en-US" sz="1600" dirty="0"/>
              <a:t>rewards </a:t>
            </a:r>
            <a:r>
              <a:rPr lang="en-US" sz="1600" dirty="0" smtClean="0"/>
              <a:t>(price spread) </a:t>
            </a:r>
            <a:r>
              <a:rPr lang="en-US" sz="1600" dirty="0"/>
              <a:t>and terminal </a:t>
            </a:r>
            <a:r>
              <a:rPr lang="en-US" sz="1600" dirty="0" smtClean="0"/>
              <a:t>(end </a:t>
            </a:r>
            <a:r>
              <a:rPr lang="en-US" sz="1600" dirty="0"/>
              <a:t>of </a:t>
            </a:r>
            <a:r>
              <a:rPr lang="en-US" sz="1600" dirty="0" smtClean="0"/>
              <a:t>episode) </a:t>
            </a:r>
            <a:r>
              <a:rPr lang="en-US" sz="1600" dirty="0"/>
              <a:t>rewards like completion, order duration and market penalties </a:t>
            </a:r>
            <a:r>
              <a:rPr lang="en-US" sz="1600" dirty="0" smtClean="0"/>
              <a:t>(negative </a:t>
            </a:r>
            <a:r>
              <a:rPr lang="en-US" sz="1600" dirty="0"/>
              <a:t>rewards that punish the </a:t>
            </a:r>
            <a:r>
              <a:rPr lang="en-US" sz="1600" dirty="0" smtClean="0"/>
              <a:t>agent)</a:t>
            </a:r>
            <a:endParaRPr lang="en-US" sz="1600" dirty="0"/>
          </a:p>
          <a:p>
            <a:pPr marL="57150" indent="0"/>
            <a:endParaRPr lang="en-US" sz="1600" dirty="0" smtClean="0"/>
          </a:p>
        </p:txBody>
      </p:sp>
      <p:pic>
        <p:nvPicPr>
          <p:cNvPr id="1026" name="Picture 2" descr="https://cdn-images-1.medium.com/max/1600/1*37d7EHMjhxPhfVJtbre9kw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20"/>
          <a:stretch/>
        </p:blipFill>
        <p:spPr bwMode="auto">
          <a:xfrm>
            <a:off x="3419872" y="1916832"/>
            <a:ext cx="5436058" cy="3514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4269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81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/>
              <a:t>Deep Reinforcement </a:t>
            </a:r>
            <a:r>
              <a:rPr lang="en-US" dirty="0" smtClean="0"/>
              <a:t>Learning on Trading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24" y="4005064"/>
            <a:ext cx="8193024" cy="869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259632" y="5160094"/>
            <a:ext cx="72008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600" dirty="0" smtClean="0">
                <a:solidFill>
                  <a:srgbClr val="00B050"/>
                </a:solidFill>
              </a:rPr>
              <a:t>AI </a:t>
            </a:r>
            <a:r>
              <a:rPr lang="en-US" sz="1600" dirty="0">
                <a:solidFill>
                  <a:srgbClr val="00B050"/>
                </a:solidFill>
              </a:rPr>
              <a:t>Traders -&gt; Repeatedly Doing </a:t>
            </a:r>
            <a:r>
              <a:rPr lang="en-US" sz="1600" dirty="0" err="1">
                <a:solidFill>
                  <a:srgbClr val="00B050"/>
                </a:solidFill>
              </a:rPr>
              <a:t>Backtest</a:t>
            </a:r>
            <a:r>
              <a:rPr lang="en-US" sz="1600" dirty="0">
                <a:solidFill>
                  <a:srgbClr val="00B050"/>
                </a:solidFill>
              </a:rPr>
              <a:t> -&gt; Find the Optimal </a:t>
            </a:r>
            <a:r>
              <a:rPr lang="en-US" sz="1600" dirty="0" smtClean="0">
                <a:solidFill>
                  <a:srgbClr val="00B050"/>
                </a:solidFill>
              </a:rPr>
              <a:t>Strategies</a:t>
            </a:r>
            <a:endParaRPr lang="en-US" sz="1600" dirty="0">
              <a:solidFill>
                <a:srgbClr val="00B050"/>
              </a:solidFill>
            </a:endParaRPr>
          </a:p>
          <a:p>
            <a:endParaRPr lang="en-US" sz="1600" dirty="0" smtClean="0">
              <a:solidFill>
                <a:srgbClr val="00B050"/>
              </a:solidFill>
            </a:endParaRPr>
          </a:p>
          <a:p>
            <a:r>
              <a:rPr lang="en-US" sz="1600" dirty="0" smtClean="0">
                <a:solidFill>
                  <a:srgbClr val="FF0000"/>
                </a:solidFill>
              </a:rPr>
              <a:t>It is a very black box approach and may not be welcomed by compliance and regulators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4" name="Smiley Face 3"/>
          <p:cNvSpPr/>
          <p:nvPr/>
        </p:nvSpPr>
        <p:spPr bwMode="auto">
          <a:xfrm>
            <a:off x="658416" y="5142761"/>
            <a:ext cx="457200" cy="457200"/>
          </a:xfrm>
          <a:prstGeom prst="smileyFac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Lightning Bolt 5"/>
          <p:cNvSpPr/>
          <p:nvPr/>
        </p:nvSpPr>
        <p:spPr bwMode="auto">
          <a:xfrm flipH="1">
            <a:off x="658416" y="5780112"/>
            <a:ext cx="457200" cy="457200"/>
          </a:xfrm>
          <a:prstGeom prst="lightningBol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8" name="Picture 2" descr="human evolutionçåçæå°çµæ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431"/>
          <a:stretch/>
        </p:blipFill>
        <p:spPr bwMode="auto">
          <a:xfrm>
            <a:off x="1403648" y="1628800"/>
            <a:ext cx="5328592" cy="2357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0353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animBg="1"/>
      <p:bldP spid="6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82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/>
              <a:t>Deep Reinforcement </a:t>
            </a:r>
            <a:r>
              <a:rPr lang="en-US" dirty="0" smtClean="0"/>
              <a:t>Learning on Trading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7992888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/>
            <a:r>
              <a:rPr lang="en-US" sz="1600" dirty="0" smtClean="0">
                <a:hlinkClick r:id="rId2"/>
              </a:rPr>
              <a:t>HKMA : High-level </a:t>
            </a:r>
            <a:r>
              <a:rPr lang="en-US" sz="1600" dirty="0">
                <a:hlinkClick r:id="rId2"/>
              </a:rPr>
              <a:t>Principles on Artificial </a:t>
            </a:r>
            <a:r>
              <a:rPr lang="en-US" sz="1600" dirty="0" smtClean="0">
                <a:hlinkClick r:id="rId2"/>
              </a:rPr>
              <a:t>Intelligence</a:t>
            </a:r>
            <a:r>
              <a:rPr lang="en-US" sz="1600" dirty="0" smtClean="0"/>
              <a:t/>
            </a:r>
            <a:br>
              <a:rPr lang="en-US" sz="1600" dirty="0" smtClean="0"/>
            </a:br>
            <a:endParaRPr lang="en-US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Board and Senior Management </a:t>
            </a:r>
            <a:r>
              <a:rPr lang="en-US" sz="1600" b="1" dirty="0">
                <a:solidFill>
                  <a:srgbClr val="0070C0"/>
                </a:solidFill>
              </a:rPr>
              <a:t>accountable for the outcome of AI </a:t>
            </a:r>
            <a:r>
              <a:rPr lang="en-US" sz="1600" b="1" dirty="0" smtClean="0">
                <a:solidFill>
                  <a:srgbClr val="0070C0"/>
                </a:solidFill>
              </a:rPr>
              <a:t>applications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Possessing </a:t>
            </a:r>
            <a:r>
              <a:rPr lang="en-US" sz="1600" dirty="0"/>
              <a:t>sufficient </a:t>
            </a:r>
            <a:r>
              <a:rPr lang="en-US" sz="1600" dirty="0" smtClean="0"/>
              <a:t>expertise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Ensuring </a:t>
            </a:r>
            <a:r>
              <a:rPr lang="en-US" sz="1600" dirty="0"/>
              <a:t>an appropriate level of </a:t>
            </a:r>
            <a:r>
              <a:rPr lang="en-US" sz="1600" b="1" dirty="0" err="1">
                <a:solidFill>
                  <a:srgbClr val="0070C0"/>
                </a:solidFill>
              </a:rPr>
              <a:t>explainability</a:t>
            </a:r>
            <a:r>
              <a:rPr lang="en-US" sz="1600" dirty="0">
                <a:solidFill>
                  <a:srgbClr val="0070C0"/>
                </a:solidFill>
              </a:rPr>
              <a:t> </a:t>
            </a:r>
            <a:r>
              <a:rPr lang="en-US" sz="1600" dirty="0"/>
              <a:t>of AI </a:t>
            </a:r>
            <a:r>
              <a:rPr lang="en-US" sz="1600" dirty="0" smtClean="0"/>
              <a:t>applications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Using </a:t>
            </a:r>
            <a:r>
              <a:rPr lang="en-US" sz="1600" dirty="0"/>
              <a:t>data of good </a:t>
            </a:r>
            <a:r>
              <a:rPr lang="en-US" sz="1600" dirty="0" smtClean="0"/>
              <a:t>quality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Conducting </a:t>
            </a:r>
            <a:r>
              <a:rPr lang="en-US" sz="1600" dirty="0"/>
              <a:t>rigorous model </a:t>
            </a:r>
            <a:r>
              <a:rPr lang="en-US" sz="1600" dirty="0" smtClean="0"/>
              <a:t>validation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Ensuring </a:t>
            </a:r>
            <a:r>
              <a:rPr lang="en-US" sz="1600" b="1" dirty="0">
                <a:solidFill>
                  <a:srgbClr val="0070C0"/>
                </a:solidFill>
              </a:rPr>
              <a:t>auditability</a:t>
            </a:r>
            <a:r>
              <a:rPr lang="en-US" sz="1600" dirty="0">
                <a:solidFill>
                  <a:srgbClr val="0070C0"/>
                </a:solidFill>
              </a:rPr>
              <a:t> </a:t>
            </a:r>
            <a:r>
              <a:rPr lang="en-US" sz="1600" dirty="0"/>
              <a:t>of AI </a:t>
            </a:r>
            <a:r>
              <a:rPr lang="en-US" sz="1600" dirty="0" smtClean="0"/>
              <a:t>applications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Implementing </a:t>
            </a:r>
            <a:r>
              <a:rPr lang="en-US" sz="1600" dirty="0"/>
              <a:t>effective management oversight of third-party </a:t>
            </a:r>
            <a:r>
              <a:rPr lang="en-US" sz="1600" dirty="0" smtClean="0"/>
              <a:t>vendors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Being </a:t>
            </a:r>
            <a:r>
              <a:rPr lang="en-US" sz="1600" b="1" dirty="0">
                <a:solidFill>
                  <a:srgbClr val="0070C0"/>
                </a:solidFill>
              </a:rPr>
              <a:t>ethical</a:t>
            </a:r>
            <a:r>
              <a:rPr lang="en-US" sz="1600" dirty="0"/>
              <a:t>, fair and </a:t>
            </a:r>
            <a:r>
              <a:rPr lang="en-US" sz="1600" dirty="0" smtClean="0"/>
              <a:t>transparent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Conducting </a:t>
            </a:r>
            <a:r>
              <a:rPr lang="en-US" sz="1600" dirty="0"/>
              <a:t>periodic reviews and ongoing </a:t>
            </a:r>
            <a:r>
              <a:rPr lang="en-US" sz="1600" dirty="0" smtClean="0"/>
              <a:t>monitoring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Complying </a:t>
            </a:r>
            <a:r>
              <a:rPr lang="en-US" sz="1600" dirty="0"/>
              <a:t>with data protection </a:t>
            </a:r>
            <a:r>
              <a:rPr lang="en-US" sz="1600" dirty="0" smtClean="0"/>
              <a:t>requirements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Implementing </a:t>
            </a:r>
            <a:r>
              <a:rPr lang="en-US" sz="1600" dirty="0"/>
              <a:t>effective cybersecurity </a:t>
            </a:r>
            <a:r>
              <a:rPr lang="en-US" sz="1600" dirty="0" smtClean="0"/>
              <a:t>measures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Risk </a:t>
            </a:r>
            <a:r>
              <a:rPr lang="en-US" sz="1600" dirty="0"/>
              <a:t>mitigation and contingency plan</a:t>
            </a:r>
            <a:endParaRPr lang="en-US" sz="1600" dirty="0" smtClean="0"/>
          </a:p>
        </p:txBody>
      </p:sp>
    </p:spTree>
    <p:extLst>
      <p:ext uri="{BB962C8B-B14F-4D97-AF65-F5344CB8AC3E}">
        <p14:creationId xmlns:p14="http://schemas.microsoft.com/office/powerpoint/2010/main" val="2315318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83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>
            <a:normAutofit/>
          </a:bodyPr>
          <a:lstStyle/>
          <a:p>
            <a:r>
              <a:rPr lang="en-US" dirty="0"/>
              <a:t>Exchange and Rules </a:t>
            </a:r>
            <a:r>
              <a:rPr lang="en-US" dirty="0" smtClean="0"/>
              <a:t>– Price Range 	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640960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800" b="1" dirty="0" smtClean="0"/>
              <a:t>Price range</a:t>
            </a:r>
            <a:r>
              <a:rPr lang="en-US" sz="1800" dirty="0" smtClean="0"/>
              <a:t>: the max and min trading price of a stock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0" indent="0"/>
            <a:endParaRPr lang="en-US" sz="1800"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7120083"/>
              </p:ext>
            </p:extLst>
          </p:nvPr>
        </p:nvGraphicFramePr>
        <p:xfrm>
          <a:off x="1115616" y="2276872"/>
          <a:ext cx="6096000" cy="29210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84176"/>
                <a:gridCol w="4511824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Market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Hong Kong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Quotation Rule: Order price not away more than 24 spreads from </a:t>
                      </a:r>
                      <a:r>
                        <a:rPr lang="en-US" sz="1600" dirty="0" err="1" smtClean="0"/>
                        <a:t>nomimal</a:t>
                      </a:r>
                      <a:r>
                        <a:rPr lang="en-US" sz="1600" dirty="0" smtClean="0"/>
                        <a:t> price in </a:t>
                      </a:r>
                      <a:r>
                        <a:rPr lang="en-US" sz="1600" dirty="0" err="1" smtClean="0"/>
                        <a:t>Cont</a:t>
                      </a:r>
                      <a:r>
                        <a:rPr lang="en-US" sz="1600" dirty="0" smtClean="0"/>
                        <a:t> Trading; +/- 24 in Auction</a:t>
                      </a:r>
                    </a:p>
                    <a:p>
                      <a:endParaRPr lang="en-US" sz="1600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Taiwan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10% from </a:t>
                      </a:r>
                      <a:r>
                        <a:rPr lang="en-US" sz="1600" baseline="0" dirty="0" smtClean="0"/>
                        <a:t>close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China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10% from close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Singapore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10% from close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Korea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15% from close</a:t>
                      </a:r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755576" y="5517232"/>
            <a:ext cx="75291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HK uses </a:t>
            </a:r>
            <a:r>
              <a:rPr lang="en-US" sz="1600" b="1" dirty="0" smtClean="0">
                <a:solidFill>
                  <a:srgbClr val="0070C0"/>
                </a:solidFill>
              </a:rPr>
              <a:t>dynamic price range </a:t>
            </a:r>
            <a:r>
              <a:rPr lang="en-US" sz="1600" dirty="0" smtClean="0"/>
              <a:t>which is the most difficult to program and monitor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82741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84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>
            <a:normAutofit/>
          </a:bodyPr>
          <a:lstStyle/>
          <a:p>
            <a:r>
              <a:rPr lang="en-US" dirty="0"/>
              <a:t>Exchange and Rules - </a:t>
            </a:r>
            <a:r>
              <a:rPr lang="en-US" dirty="0" smtClean="0"/>
              <a:t>Volatility 	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640960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sz="1800" dirty="0" smtClean="0"/>
              <a:t>Volatility Control Mechanism (VCM): prevent or control the </a:t>
            </a:r>
            <a:r>
              <a:rPr lang="en-US" sz="1800" b="1" dirty="0" smtClean="0">
                <a:solidFill>
                  <a:srgbClr val="0070C0"/>
                </a:solidFill>
              </a:rPr>
              <a:t>extreme volatility</a:t>
            </a:r>
            <a:r>
              <a:rPr lang="en-US" sz="1800" dirty="0" smtClean="0"/>
              <a:t> and provide </a:t>
            </a:r>
            <a:r>
              <a:rPr lang="en-US" sz="1800" b="1" dirty="0" smtClean="0">
                <a:solidFill>
                  <a:srgbClr val="0070C0"/>
                </a:solidFill>
              </a:rPr>
              <a:t>cool down period</a:t>
            </a:r>
            <a:r>
              <a:rPr lang="en-US" sz="1800" dirty="0" smtClean="0"/>
              <a:t>: </a:t>
            </a:r>
            <a:r>
              <a:rPr lang="en-US" sz="1800" dirty="0" smtClean="0">
                <a:hlinkClick r:id="rId2"/>
              </a:rPr>
              <a:t>https</a:t>
            </a:r>
            <a:r>
              <a:rPr lang="en-US" sz="1800" dirty="0">
                <a:hlinkClick r:id="rId2"/>
              </a:rPr>
              <a:t>://</a:t>
            </a:r>
            <a:r>
              <a:rPr lang="en-US" sz="1800" dirty="0" smtClean="0">
                <a:hlinkClick r:id="rId2"/>
              </a:rPr>
              <a:t>www.hkex.com.hk/vcm/en/index.htm</a:t>
            </a:r>
            <a:endParaRPr lang="en-US" sz="1800" dirty="0" smtClean="0"/>
          </a:p>
          <a:p>
            <a:pPr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>
              <a:buFont typeface="Arial" panose="020B0604020202020204" pitchFamily="34" charset="0"/>
              <a:buChar char="•"/>
            </a:pPr>
            <a:endParaRPr lang="en-US" sz="2000" dirty="0"/>
          </a:p>
          <a:p>
            <a:pPr>
              <a:buFont typeface="Arial" panose="020B0604020202020204" pitchFamily="34" charset="0"/>
              <a:buChar char="•"/>
            </a:pPr>
            <a:endParaRPr lang="en-US" sz="2000" dirty="0" smtClean="0"/>
          </a:p>
        </p:txBody>
      </p:sp>
      <p:pic>
        <p:nvPicPr>
          <p:cNvPr id="2" name="Picture 1" descr="Trading Mechanism for VCM Eng.pdf - Google Chrome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62" t="22216" r="13437" b="9887"/>
          <a:stretch/>
        </p:blipFill>
        <p:spPr>
          <a:xfrm>
            <a:off x="540668" y="2348880"/>
            <a:ext cx="7727689" cy="3960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447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85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pPr marL="457200" indent="-457200"/>
            <a:r>
              <a:rPr lang="en-US" dirty="0"/>
              <a:t>Error &amp; Risk Control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136904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/>
            <a:r>
              <a:rPr lang="en-US" sz="1400" dirty="0" smtClean="0">
                <a:hlinkClick r:id="rId2"/>
              </a:rPr>
              <a:t>SFC reprimands and fines Sun Hung Kai Investment Services Limited</a:t>
            </a:r>
            <a:endParaRPr lang="en-US" sz="1400" dirty="0" smtClean="0"/>
          </a:p>
          <a:p>
            <a:pPr marL="0" indent="0"/>
            <a:r>
              <a:rPr lang="en-US" sz="1400" dirty="0" smtClean="0"/>
              <a:t>Fined </a:t>
            </a:r>
            <a:r>
              <a:rPr lang="en-US" sz="1400" b="1" dirty="0">
                <a:solidFill>
                  <a:srgbClr val="0070C0"/>
                </a:solidFill>
              </a:rPr>
              <a:t>$1.5 million </a:t>
            </a:r>
            <a:r>
              <a:rPr lang="en-US" sz="1400" dirty="0"/>
              <a:t>for internal control failures relating to an erroneous buy order for </a:t>
            </a:r>
            <a:r>
              <a:rPr lang="en-US" sz="1400" b="1" dirty="0">
                <a:solidFill>
                  <a:srgbClr val="0070C0"/>
                </a:solidFill>
              </a:rPr>
              <a:t>two billion shares of China </a:t>
            </a:r>
            <a:r>
              <a:rPr lang="en-US" sz="1400" b="1" dirty="0" smtClean="0">
                <a:solidFill>
                  <a:srgbClr val="0070C0"/>
                </a:solidFill>
              </a:rPr>
              <a:t>Life</a:t>
            </a:r>
            <a:r>
              <a:rPr lang="en-US" sz="1400" dirty="0" smtClean="0"/>
              <a:t>. </a:t>
            </a:r>
            <a:r>
              <a:rPr lang="en-US" sz="1400" dirty="0"/>
              <a:t>On 8 September 2011, an account executive of SHKIS received an order from a client to buy </a:t>
            </a:r>
            <a:r>
              <a:rPr lang="en-US" sz="1400" b="1" dirty="0">
                <a:solidFill>
                  <a:srgbClr val="0070C0"/>
                </a:solidFill>
              </a:rPr>
              <a:t>25,000 shares of China Life at $18.82</a:t>
            </a:r>
            <a:r>
              <a:rPr lang="en-US" sz="1400" dirty="0"/>
              <a:t>. The account executive, however, mistakenly inputted “</a:t>
            </a:r>
            <a:r>
              <a:rPr lang="en-US" sz="1400" b="1" dirty="0">
                <a:solidFill>
                  <a:srgbClr val="0070C0"/>
                </a:solidFill>
              </a:rPr>
              <a:t>2,500,018,000</a:t>
            </a:r>
            <a:r>
              <a:rPr lang="en-US" sz="1400" dirty="0"/>
              <a:t>” shares as the order quantity. The dealing system of SHKIS automatically split the erroneous order into </a:t>
            </a:r>
            <a:r>
              <a:rPr lang="en-US" sz="1400" b="1" dirty="0">
                <a:solidFill>
                  <a:srgbClr val="0070C0"/>
                </a:solidFill>
              </a:rPr>
              <a:t>834 smaller orders </a:t>
            </a:r>
            <a:r>
              <a:rPr lang="en-US" sz="1400" dirty="0"/>
              <a:t>which were then sent to the market</a:t>
            </a:r>
            <a:endParaRPr lang="en-US" sz="1400" dirty="0" smtClean="0"/>
          </a:p>
          <a:p>
            <a:pPr marL="0" indent="0"/>
            <a:endParaRPr lang="en-US" sz="1600" b="1" dirty="0">
              <a:solidFill>
                <a:srgbClr val="0070C0"/>
              </a:solidFill>
            </a:endParaRPr>
          </a:p>
          <a:p>
            <a:pPr marL="0" indent="0"/>
            <a:r>
              <a:rPr lang="en-US" sz="1400" dirty="0">
                <a:hlinkClick r:id="rId3"/>
              </a:rPr>
              <a:t>SFC reprimands and fines Credit Suisse (Hong Kong) </a:t>
            </a:r>
            <a:r>
              <a:rPr lang="en-US" sz="1400" dirty="0" smtClean="0">
                <a:hlinkClick r:id="rId3"/>
              </a:rPr>
              <a:t>Limited</a:t>
            </a:r>
            <a:endParaRPr lang="en-US" sz="1400" dirty="0" smtClean="0"/>
          </a:p>
          <a:p>
            <a:pPr marL="0" indent="0"/>
            <a:r>
              <a:rPr lang="en-US" sz="1400" dirty="0" smtClean="0"/>
              <a:t>Fined a </a:t>
            </a:r>
            <a:r>
              <a:rPr lang="en-US" sz="1400" dirty="0"/>
              <a:t>total of </a:t>
            </a:r>
            <a:r>
              <a:rPr lang="en-US" sz="1400" b="1" dirty="0">
                <a:solidFill>
                  <a:srgbClr val="0070C0"/>
                </a:solidFill>
              </a:rPr>
              <a:t>$39.3 million </a:t>
            </a:r>
            <a:r>
              <a:rPr lang="en-US" sz="1400" dirty="0"/>
              <a:t>for regulatory breaches, including failures in </a:t>
            </a:r>
            <a:r>
              <a:rPr lang="en-US" sz="1400" b="1" dirty="0">
                <a:solidFill>
                  <a:srgbClr val="0070C0"/>
                </a:solidFill>
              </a:rPr>
              <a:t>segregating client securities</a:t>
            </a:r>
            <a:r>
              <a:rPr lang="en-US" sz="1400" dirty="0"/>
              <a:t>, reporting direct business transactions, complying with </a:t>
            </a:r>
            <a:r>
              <a:rPr lang="en-US" sz="1400" b="1" dirty="0">
                <a:solidFill>
                  <a:srgbClr val="0070C0"/>
                </a:solidFill>
              </a:rPr>
              <a:t>short selling requirements</a:t>
            </a:r>
          </a:p>
          <a:p>
            <a:pPr marL="0" indent="0"/>
            <a:endParaRPr lang="en-US" sz="1400" dirty="0"/>
          </a:p>
          <a:p>
            <a:pPr marL="0" indent="0"/>
            <a:r>
              <a:rPr lang="en-US" sz="1400" dirty="0">
                <a:hlinkClick r:id="rId4"/>
              </a:rPr>
              <a:t>SFC reprimands and fines Interactive Brokers </a:t>
            </a:r>
            <a:endParaRPr lang="en-US" sz="1400" dirty="0" smtClean="0"/>
          </a:p>
          <a:p>
            <a:pPr marL="0" indent="0"/>
            <a:r>
              <a:rPr lang="en-US" sz="1400" b="1" dirty="0">
                <a:solidFill>
                  <a:srgbClr val="0070C0"/>
                </a:solidFill>
              </a:rPr>
              <a:t>Fined $4.5 million </a:t>
            </a:r>
            <a:r>
              <a:rPr lang="en-US" sz="1400" dirty="0" smtClean="0"/>
              <a:t>for </a:t>
            </a:r>
            <a:r>
              <a:rPr lang="en-US" sz="1400" dirty="0"/>
              <a:t>its execution of </a:t>
            </a:r>
            <a:r>
              <a:rPr lang="en-US" sz="1400" b="1" dirty="0">
                <a:solidFill>
                  <a:srgbClr val="0070C0"/>
                </a:solidFill>
              </a:rPr>
              <a:t>market orders </a:t>
            </a:r>
            <a:r>
              <a:rPr lang="en-US" sz="1400" dirty="0"/>
              <a:t>using electronic and </a:t>
            </a:r>
            <a:r>
              <a:rPr lang="en-US" sz="1400" b="1" dirty="0">
                <a:solidFill>
                  <a:srgbClr val="0070C0"/>
                </a:solidFill>
              </a:rPr>
              <a:t>algorithmic trading systems</a:t>
            </a:r>
            <a:r>
              <a:rPr lang="en-US" sz="1400" dirty="0" smtClean="0"/>
              <a:t>. The </a:t>
            </a:r>
            <a:r>
              <a:rPr lang="en-US" sz="1400" dirty="0"/>
              <a:t>SFC’s disciplinary action followed two market disruption incidents in 2015 and 2016 where the share prices of Hong Kong-listed O-Net Communications (Group) Limited and AAG Energy Holdings Limited were </a:t>
            </a:r>
            <a:r>
              <a:rPr lang="en-US" sz="1400" b="1" dirty="0">
                <a:solidFill>
                  <a:srgbClr val="0070C0"/>
                </a:solidFill>
              </a:rPr>
              <a:t>ramped up by 48.7 per cent and 126 per cent, respectively, in less than two minutes</a:t>
            </a:r>
            <a:r>
              <a:rPr lang="en-US" sz="1400" dirty="0"/>
              <a:t>.</a:t>
            </a:r>
          </a:p>
          <a:p>
            <a:pPr marL="0" indent="0"/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35464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86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pPr marL="457200" indent="-457200"/>
            <a:r>
              <a:rPr lang="en-US" dirty="0"/>
              <a:t>Error &amp; Risk Control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5496" y="1844824"/>
            <a:ext cx="8208912" cy="4248472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lvl="1"/>
            <a:r>
              <a:rPr lang="en-US" sz="1600" b="1" dirty="0" smtClean="0"/>
              <a:t>Fat </a:t>
            </a:r>
            <a:r>
              <a:rPr lang="en-US" sz="1600" b="1" dirty="0"/>
              <a:t>Finger Limit (FFL</a:t>
            </a:r>
            <a:r>
              <a:rPr lang="en-US" sz="1600" b="1" dirty="0" smtClean="0"/>
              <a:t>): </a:t>
            </a:r>
            <a:r>
              <a:rPr lang="en-US" sz="1600" dirty="0" smtClean="0"/>
              <a:t>set the max quantity &amp; notional, price deviation </a:t>
            </a:r>
            <a:r>
              <a:rPr lang="en-US" sz="1600" dirty="0"/>
              <a:t>to </a:t>
            </a:r>
            <a:r>
              <a:rPr lang="en-US" sz="1600" dirty="0" smtClean="0"/>
              <a:t>catch </a:t>
            </a:r>
            <a:r>
              <a:rPr lang="en-US" sz="1600" dirty="0"/>
              <a:t>unrealistic inputs </a:t>
            </a:r>
            <a:r>
              <a:rPr lang="en-US" sz="1600" dirty="0" smtClean="0"/>
              <a:t>due </a:t>
            </a:r>
            <a:r>
              <a:rPr lang="en-US" sz="1600" dirty="0"/>
              <a:t>to </a:t>
            </a:r>
            <a:r>
              <a:rPr lang="en-US" sz="1600" b="1" dirty="0">
                <a:solidFill>
                  <a:srgbClr val="0070C0"/>
                </a:solidFill>
              </a:rPr>
              <a:t>extreme market conditions, </a:t>
            </a:r>
            <a:r>
              <a:rPr lang="en-US" sz="1600" b="1" dirty="0" smtClean="0">
                <a:solidFill>
                  <a:srgbClr val="0070C0"/>
                </a:solidFill>
              </a:rPr>
              <a:t>human typos </a:t>
            </a:r>
            <a:r>
              <a:rPr lang="en-US" sz="1600" b="1" dirty="0">
                <a:solidFill>
                  <a:srgbClr val="0070C0"/>
                </a:solidFill>
              </a:rPr>
              <a:t>or erroneous setup</a:t>
            </a:r>
          </a:p>
          <a:p>
            <a:pPr lvl="1"/>
            <a:endParaRPr lang="en-US" sz="1800" dirty="0" smtClean="0"/>
          </a:p>
          <a:p>
            <a:pPr lvl="1"/>
            <a:r>
              <a:rPr lang="en-US" sz="1600" b="1" dirty="0" smtClean="0"/>
              <a:t>Price Impact</a:t>
            </a:r>
            <a:r>
              <a:rPr lang="en-US" sz="1600" dirty="0" smtClean="0"/>
              <a:t>: </a:t>
            </a:r>
            <a:r>
              <a:rPr lang="en-US" sz="1600" b="1" dirty="0">
                <a:solidFill>
                  <a:srgbClr val="0070C0"/>
                </a:solidFill>
              </a:rPr>
              <a:t>snap a starting reference price </a:t>
            </a:r>
            <a:r>
              <a:rPr lang="en-US" sz="1600" dirty="0" smtClean="0"/>
              <a:t>and set the Algo trading price range (usually in steps of 3%, 5%, 10% etc.)</a:t>
            </a:r>
            <a:endParaRPr lang="en-US" sz="1600" dirty="0"/>
          </a:p>
          <a:p>
            <a:pPr marL="457200" lvl="1" indent="0">
              <a:buNone/>
            </a:pPr>
            <a:endParaRPr lang="en-US" sz="1600" dirty="0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b="1" dirty="0" smtClean="0"/>
              <a:t>Prevent Own Execution</a:t>
            </a:r>
            <a:r>
              <a:rPr lang="en-US" sz="1600" dirty="0" smtClean="0"/>
              <a:t>: For certain </a:t>
            </a:r>
            <a:r>
              <a:rPr lang="en-US" sz="1600" dirty="0" err="1" smtClean="0"/>
              <a:t>Algos</a:t>
            </a:r>
            <a:r>
              <a:rPr lang="en-US" sz="1600" dirty="0" smtClean="0"/>
              <a:t> (Market Making), Buy/Sell </a:t>
            </a:r>
            <a:r>
              <a:rPr lang="en-US" sz="1600" dirty="0"/>
              <a:t>price can never been crossed as it will lead to executions. This may be deemed as </a:t>
            </a:r>
            <a:r>
              <a:rPr lang="en-US" sz="1600" b="1" dirty="0">
                <a:solidFill>
                  <a:srgbClr val="0070C0"/>
                </a:solidFill>
              </a:rPr>
              <a:t>creating fake </a:t>
            </a:r>
            <a:r>
              <a:rPr lang="en-US" sz="1600" b="1" dirty="0" smtClean="0">
                <a:solidFill>
                  <a:srgbClr val="0070C0"/>
                </a:solidFill>
              </a:rPr>
              <a:t>transactions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600" b="1" dirty="0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b="1" dirty="0" smtClean="0"/>
              <a:t>Order </a:t>
            </a:r>
            <a:r>
              <a:rPr lang="en-US" sz="1600" b="1" dirty="0"/>
              <a:t>Monitoring</a:t>
            </a:r>
            <a:r>
              <a:rPr lang="en-US" sz="1600" dirty="0"/>
              <a:t>: order overfill; </a:t>
            </a:r>
            <a:r>
              <a:rPr lang="en-US" sz="1600" b="1" dirty="0">
                <a:solidFill>
                  <a:srgbClr val="0070C0"/>
                </a:solidFill>
              </a:rPr>
              <a:t>order pending </a:t>
            </a:r>
            <a:r>
              <a:rPr lang="en-US" sz="1600" dirty="0"/>
              <a:t>for too long (e.g. connection lost)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600" b="1" dirty="0" smtClean="0">
              <a:solidFill>
                <a:srgbClr val="0070C0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6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8299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87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pPr marL="457200" indent="-457200"/>
            <a:r>
              <a:rPr lang="en-US" dirty="0"/>
              <a:t>Error &amp; Risk Control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5496" y="1772816"/>
            <a:ext cx="4104456" cy="432048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lvl="1"/>
            <a:r>
              <a:rPr lang="en-US" sz="1600" b="1" dirty="0" smtClean="0"/>
              <a:t>Prevent order flashing</a:t>
            </a:r>
            <a:endParaRPr lang="en-US" sz="1600" dirty="0" smtClean="0"/>
          </a:p>
          <a:p>
            <a:pPr lvl="1"/>
            <a:endParaRPr lang="en-US" sz="1600" dirty="0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600" b="1" dirty="0" smtClean="0">
              <a:solidFill>
                <a:srgbClr val="0070C0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600" b="1" dirty="0">
              <a:solidFill>
                <a:srgbClr val="0070C0"/>
              </a:solidFill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2940446"/>
              </p:ext>
            </p:extLst>
          </p:nvPr>
        </p:nvGraphicFramePr>
        <p:xfrm>
          <a:off x="1331640" y="2492896"/>
          <a:ext cx="3384375" cy="140928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07151"/>
                <a:gridCol w="955544"/>
                <a:gridCol w="775586"/>
                <a:gridCol w="846094"/>
              </a:tblGrid>
              <a:tr h="203167"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u="sng" dirty="0">
                          <a:effectLst/>
                        </a:rPr>
                        <a:t>Size</a:t>
                      </a:r>
                      <a:endParaRPr lang="en-US" sz="1100" dirty="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u="sng" dirty="0">
                          <a:effectLst/>
                        </a:rPr>
                        <a:t>Bid</a:t>
                      </a:r>
                      <a:endParaRPr lang="en-US" sz="1100" dirty="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u="sng" dirty="0">
                          <a:effectLst/>
                        </a:rPr>
                        <a:t>Ask</a:t>
                      </a:r>
                      <a:endParaRPr lang="en-US" sz="1100" dirty="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u="sng" dirty="0">
                          <a:effectLst/>
                        </a:rPr>
                        <a:t>Size</a:t>
                      </a:r>
                      <a:endParaRPr lang="en-US" sz="1100" dirty="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406334">
                <a:tc>
                  <a:txBody>
                    <a:bodyPr/>
                    <a:lstStyle/>
                    <a:p>
                      <a:pPr marL="0" algn="r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b="1" kern="1200" dirty="0" smtClean="0">
                          <a:solidFill>
                            <a:schemeClr val="tx2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10,000</a:t>
                      </a:r>
                      <a:endParaRPr lang="en-US" sz="1100" b="1" kern="1200" dirty="0">
                        <a:solidFill>
                          <a:schemeClr val="tx2">
                            <a:lumMod val="85000"/>
                            <a:lumOff val="15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effectLst/>
                        </a:rPr>
                        <a:t>152</a:t>
                      </a:r>
                      <a:endParaRPr lang="en-US" sz="1100" dirty="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effectLst/>
                        </a:rPr>
                        <a:t>152.1</a:t>
                      </a:r>
                      <a:endParaRPr lang="en-US" sz="1100" dirty="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20,000</a:t>
                      </a:r>
                    </a:p>
                  </a:txBody>
                  <a:tcPr marL="68580" marR="68580" marT="0" marB="0">
                    <a:solidFill>
                      <a:schemeClr val="accent1"/>
                    </a:solidFill>
                  </a:tcPr>
                </a:tc>
              </a:tr>
              <a:tr h="399891"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effectLst/>
                        </a:rPr>
                        <a:t>40,000</a:t>
                      </a:r>
                      <a:endParaRPr lang="en-US" sz="1100" dirty="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effectLst/>
                        </a:rPr>
                        <a:t>151.9</a:t>
                      </a:r>
                      <a:endParaRPr lang="en-US" sz="1100" dirty="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effectLst/>
                        </a:rPr>
                        <a:t>152.1</a:t>
                      </a:r>
                      <a:endParaRPr lang="en-US" sz="1100" dirty="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b="1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50,000</a:t>
                      </a:r>
                      <a:endParaRPr lang="en-US" sz="1100" b="1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solidFill>
                      <a:schemeClr val="accent1"/>
                    </a:solidFill>
                  </a:tcPr>
                </a:tc>
              </a:tr>
              <a:tr h="399891"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effectLst/>
                        </a:rPr>
                        <a:t>20,000</a:t>
                      </a:r>
                      <a:endParaRPr lang="en-US" sz="1100" dirty="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effectLst/>
                        </a:rPr>
                        <a:t>151.8</a:t>
                      </a:r>
                      <a:endParaRPr lang="en-US" sz="1100" dirty="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effectLst/>
                        </a:rPr>
                        <a:t>152.3</a:t>
                      </a:r>
                      <a:endParaRPr lang="en-US" sz="1100" dirty="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80,000</a:t>
                      </a:r>
                    </a:p>
                  </a:txBody>
                  <a:tcPr marL="68580" marR="68580" marT="0" marB="0">
                    <a:solidFill>
                      <a:schemeClr val="accen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0687965"/>
              </p:ext>
            </p:extLst>
          </p:nvPr>
        </p:nvGraphicFramePr>
        <p:xfrm>
          <a:off x="1115616" y="4581128"/>
          <a:ext cx="3600400" cy="140928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08112"/>
                <a:gridCol w="867096"/>
                <a:gridCol w="825092"/>
                <a:gridCol w="900100"/>
              </a:tblGrid>
              <a:tr h="203167"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u="sng" dirty="0">
                          <a:effectLst/>
                        </a:rPr>
                        <a:t>Size</a:t>
                      </a:r>
                      <a:endParaRPr lang="en-US" sz="1100" dirty="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u="sng" dirty="0">
                          <a:effectLst/>
                        </a:rPr>
                        <a:t>Bid</a:t>
                      </a:r>
                      <a:endParaRPr lang="en-US" sz="1100" dirty="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u="sng" dirty="0">
                          <a:effectLst/>
                        </a:rPr>
                        <a:t>Ask</a:t>
                      </a:r>
                      <a:endParaRPr lang="en-US" sz="1100" dirty="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u="sng" dirty="0">
                          <a:effectLst/>
                        </a:rPr>
                        <a:t>Size</a:t>
                      </a:r>
                      <a:endParaRPr lang="en-US" sz="1100" dirty="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406334"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solidFill>
                            <a:schemeClr val="tx2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1,010,000</a:t>
                      </a:r>
                      <a:endParaRPr lang="en-US" sz="1100" dirty="0">
                        <a:solidFill>
                          <a:schemeClr val="tx2">
                            <a:lumMod val="85000"/>
                            <a:lumOff val="15000"/>
                          </a:schemeClr>
                        </a:solidFill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effectLst/>
                        </a:rPr>
                        <a:t>152</a:t>
                      </a:r>
                      <a:endParaRPr lang="en-US" sz="1100" dirty="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effectLst/>
                        </a:rPr>
                        <a:t>152.1</a:t>
                      </a:r>
                      <a:endParaRPr lang="en-US" sz="1100" dirty="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20,000</a:t>
                      </a:r>
                    </a:p>
                  </a:txBody>
                  <a:tcPr marL="68580" marR="68580" marT="0" marB="0">
                    <a:solidFill>
                      <a:schemeClr val="accent1"/>
                    </a:solidFill>
                  </a:tcPr>
                </a:tc>
              </a:tr>
              <a:tr h="399891"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effectLst/>
                        </a:rPr>
                        <a:t>40,000</a:t>
                      </a:r>
                      <a:endParaRPr lang="en-US" sz="1100" dirty="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effectLst/>
                        </a:rPr>
                        <a:t>151.9</a:t>
                      </a:r>
                      <a:endParaRPr lang="en-US" sz="1100" dirty="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effectLst/>
                        </a:rPr>
                        <a:t>152.1</a:t>
                      </a:r>
                      <a:endParaRPr lang="en-US" sz="1100" dirty="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b="1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50,000</a:t>
                      </a:r>
                      <a:endParaRPr lang="en-US" sz="1100" b="1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solidFill>
                      <a:schemeClr val="accent1"/>
                    </a:solidFill>
                  </a:tcPr>
                </a:tc>
              </a:tr>
              <a:tr h="399891"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effectLst/>
                        </a:rPr>
                        <a:t>20,000</a:t>
                      </a:r>
                      <a:endParaRPr lang="en-US" sz="1100" dirty="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effectLst/>
                        </a:rPr>
                        <a:t>151.8</a:t>
                      </a:r>
                      <a:endParaRPr lang="en-US" sz="1100" dirty="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effectLst/>
                        </a:rPr>
                        <a:t>152.3</a:t>
                      </a:r>
                      <a:endParaRPr lang="en-US" sz="1100" dirty="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80,000</a:t>
                      </a:r>
                    </a:p>
                  </a:txBody>
                  <a:tcPr marL="68580" marR="68580" marT="0" marB="0">
                    <a:solidFill>
                      <a:schemeClr val="accent1"/>
                    </a:solidFill>
                  </a:tcPr>
                </a:tc>
              </a:tr>
            </a:tbl>
          </a:graphicData>
        </a:graphic>
      </p:graphicFrame>
      <p:sp>
        <p:nvSpPr>
          <p:cNvPr id="10" name="Curved Right Arrow 9"/>
          <p:cNvSpPr/>
          <p:nvPr/>
        </p:nvSpPr>
        <p:spPr bwMode="auto">
          <a:xfrm>
            <a:off x="323528" y="2564904"/>
            <a:ext cx="576064" cy="2520280"/>
          </a:xfrm>
          <a:prstGeom prst="curved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3" name="Curved Right Arrow 12"/>
          <p:cNvSpPr/>
          <p:nvPr/>
        </p:nvSpPr>
        <p:spPr bwMode="auto">
          <a:xfrm rot="10800000">
            <a:off x="899593" y="2492896"/>
            <a:ext cx="576064" cy="2520280"/>
          </a:xfrm>
          <a:prstGeom prst="curved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5220072" y="2492896"/>
            <a:ext cx="3194938" cy="3528392"/>
            <a:chOff x="5220072" y="2564904"/>
            <a:chExt cx="3194938" cy="3528392"/>
          </a:xfrm>
        </p:grpSpPr>
        <p:sp>
          <p:nvSpPr>
            <p:cNvPr id="14" name="Rectangle 13"/>
            <p:cNvSpPr/>
            <p:nvPr/>
          </p:nvSpPr>
          <p:spPr bwMode="auto">
            <a:xfrm>
              <a:off x="5265495" y="2564904"/>
              <a:ext cx="3095761" cy="1296144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rPr>
                <a:t>Algo logic calculates a theoretic</a:t>
              </a:r>
              <a:r>
                <a:rPr kumimoji="0" lang="en-US" sz="2000" b="0" i="0" u="none" strike="noStrike" cap="none" normalizeH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rPr>
                <a:t> </a:t>
              </a:r>
              <a:r>
                <a:rPr kumimoji="0" lang="en-US" sz="2000" b="0" i="0" u="none" strike="noStrike" cap="none" normalizeH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rPr>
                <a:t>price </a:t>
              </a:r>
              <a:r>
                <a:rPr kumimoji="0" lang="en-US" sz="2000" b="0" i="0" u="none" strike="noStrike" cap="none" normalizeH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rPr>
                <a:t>to </a:t>
              </a:r>
              <a:r>
                <a:rPr kumimoji="0" lang="en-US" sz="2000" b="0" i="0" u="none" strike="noStrike" cap="none" normalizeH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rPr>
                <a:t>buy 1M shares </a:t>
              </a:r>
              <a:r>
                <a:rPr kumimoji="0" lang="en-US" sz="2000" b="0" i="0" u="none" strike="noStrike" cap="none" normalizeH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rPr>
                <a:t>at </a:t>
              </a:r>
              <a:r>
                <a:rPr kumimoji="0" lang="en-US" sz="2000" b="1" i="0" u="none" strike="noStrike" cap="none" normalizeH="0" dirty="0" smtClean="0">
                  <a:ln>
                    <a:noFill/>
                  </a:ln>
                  <a:solidFill>
                    <a:srgbClr val="0070C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rPr>
                <a:t>152.000322</a:t>
              </a:r>
              <a:endParaRPr kumimoji="0" lang="en-US" sz="2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5" name="Flowchart: Alternate Process 14"/>
            <p:cNvSpPr/>
            <p:nvPr/>
          </p:nvSpPr>
          <p:spPr bwMode="auto">
            <a:xfrm>
              <a:off x="5220072" y="4509120"/>
              <a:ext cx="3194938" cy="1584176"/>
            </a:xfrm>
            <a:prstGeom prst="flowChartAlternateProcess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rPr>
                <a:t>Market rules</a:t>
              </a:r>
              <a:r>
                <a:rPr kumimoji="0" lang="en-US" sz="2000" b="0" i="0" u="none" strike="noStrike" cap="none" normalizeH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rPr>
                <a:t> rounds it down to a </a:t>
              </a:r>
              <a:r>
                <a:rPr kumimoji="0" lang="en-US" sz="2000" b="1" i="0" u="none" strike="noStrike" cap="none" normalizeH="0" dirty="0" smtClean="0">
                  <a:ln>
                    <a:noFill/>
                  </a:ln>
                  <a:solidFill>
                    <a:srgbClr val="0070C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rPr>
                <a:t>valid tick size at </a:t>
              </a:r>
              <a:r>
                <a:rPr kumimoji="0" lang="en-US" sz="2000" b="1" i="0" u="none" strike="noStrike" cap="none" normalizeH="0" dirty="0" smtClean="0">
                  <a:ln>
                    <a:noFill/>
                  </a:ln>
                  <a:solidFill>
                    <a:srgbClr val="0070C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rPr>
                <a:t>152</a:t>
              </a:r>
              <a:r>
                <a:rPr kumimoji="0" lang="en-US" sz="2000" b="0" i="0" u="none" strike="noStrike" cap="none" normalizeH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rPr>
                <a:t> </a:t>
              </a:r>
              <a:r>
                <a:rPr kumimoji="0" lang="en-US" sz="2000" b="0" i="0" u="none" strike="noStrike" cap="none" normalizeH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rPr>
                <a:t>and send this price to the exchange</a:t>
              </a:r>
              <a:endParaRPr kumimoji="0" 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2" name="Down Arrow 1"/>
            <p:cNvSpPr/>
            <p:nvPr/>
          </p:nvSpPr>
          <p:spPr bwMode="auto">
            <a:xfrm>
              <a:off x="6247608" y="4005064"/>
              <a:ext cx="412624" cy="432048"/>
            </a:xfrm>
            <a:prstGeom prst="downArrow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6" name="Down Arrow 15"/>
            <p:cNvSpPr/>
            <p:nvPr/>
          </p:nvSpPr>
          <p:spPr bwMode="auto">
            <a:xfrm rot="10800000">
              <a:off x="6823672" y="4005064"/>
              <a:ext cx="412624" cy="432048"/>
            </a:xfrm>
            <a:prstGeom prst="downArrow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242201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88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pPr marL="457200" indent="-457200"/>
            <a:r>
              <a:rPr lang="en-US" dirty="0"/>
              <a:t>Error &amp; Risk Control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95936" y="4005064"/>
            <a:ext cx="4104456" cy="1512168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457200" lvl="1" indent="0">
              <a:buNone/>
            </a:pPr>
            <a:r>
              <a:rPr lang="en-US" sz="1800" b="1" u="sng" dirty="0" smtClean="0"/>
              <a:t>Transactions </a:t>
            </a:r>
            <a:r>
              <a:rPr lang="en-US" sz="1800" b="1" u="sng" dirty="0" smtClean="0"/>
              <a:t>count</a:t>
            </a:r>
            <a:endParaRPr lang="en-US" sz="1800" u="sng" dirty="0" smtClean="0"/>
          </a:p>
          <a:p>
            <a:pPr marL="457200" lvl="1" indent="0">
              <a:buNone/>
            </a:pPr>
            <a:r>
              <a:rPr lang="en-US" sz="1800" dirty="0" smtClean="0"/>
              <a:t>In the risk control layer, </a:t>
            </a:r>
            <a:r>
              <a:rPr lang="en-US" sz="1800" dirty="0" smtClean="0"/>
              <a:t>limit </a:t>
            </a:r>
            <a:r>
              <a:rPr lang="en-US" sz="1800" dirty="0"/>
              <a:t>the </a:t>
            </a:r>
            <a:r>
              <a:rPr lang="en-US" sz="1800" dirty="0" smtClean="0"/>
              <a:t>numbers of </a:t>
            </a:r>
            <a:r>
              <a:rPr lang="en-US" sz="1800" b="1" dirty="0" smtClean="0">
                <a:solidFill>
                  <a:srgbClr val="0070C0"/>
                </a:solidFill>
              </a:rPr>
              <a:t>repeated cancel/resend with same price and quantity </a:t>
            </a:r>
            <a:r>
              <a:rPr lang="en-US" sz="1800" dirty="0"/>
              <a:t>per minute</a:t>
            </a:r>
          </a:p>
          <a:p>
            <a:pPr lvl="1"/>
            <a:endParaRPr lang="en-US" sz="1600" dirty="0" smtClean="0"/>
          </a:p>
          <a:p>
            <a:pPr lvl="1"/>
            <a:endParaRPr lang="en-US" sz="1600" dirty="0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600" b="1" dirty="0" smtClean="0">
              <a:solidFill>
                <a:srgbClr val="0070C0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600" b="1" dirty="0">
              <a:solidFill>
                <a:srgbClr val="0070C0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132" y="1628800"/>
            <a:ext cx="3216804" cy="37328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971600" y="5445224"/>
            <a:ext cx="3167855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/>
              <a:t>Dynamic zero (bugs)</a:t>
            </a:r>
          </a:p>
          <a:p>
            <a:pPr marL="0" lvl="1" algn="ctr"/>
            <a:r>
              <a:rPr lang="zh-TW" altLang="en-US" sz="2400" dirty="0"/>
              <a:t>動態清零</a:t>
            </a:r>
            <a:endParaRPr lang="en-US" altLang="zh-TW" sz="2400" dirty="0"/>
          </a:p>
          <a:p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4427984" y="1844824"/>
            <a:ext cx="345638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Senior Management request to get rid of all these bugs in the Algo logic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7433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89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pPr marL="457200" indent="-457200"/>
            <a:r>
              <a:rPr lang="en-US" dirty="0"/>
              <a:t>Error &amp; Risk Control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7920880" cy="1152128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400050">
              <a:buFont typeface="Arial" panose="020B0604020202020204" pitchFamily="34" charset="0"/>
              <a:buChar char="•"/>
            </a:pPr>
            <a:r>
              <a:rPr lang="en-US" sz="1800" b="1" dirty="0" smtClean="0"/>
              <a:t>Environment Segregation</a:t>
            </a:r>
            <a:r>
              <a:rPr lang="en-US" sz="1800" dirty="0" smtClean="0"/>
              <a:t>: Development, QA (testing) and production environment needs to be separated </a:t>
            </a:r>
            <a:r>
              <a:rPr lang="en-US" sz="1800" dirty="0" smtClean="0"/>
              <a:t>properly</a:t>
            </a:r>
            <a:endParaRPr lang="en-US" sz="1600" dirty="0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600" dirty="0" smtClean="0"/>
          </a:p>
          <a:p>
            <a:pPr marL="1200150" lvl="2" indent="-34290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2420888"/>
            <a:ext cx="5256584" cy="33954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124175" y="4869160"/>
            <a:ext cx="41040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chemeClr val="bg1"/>
                </a:solidFill>
              </a:rPr>
              <a:t>耶穌都留佢唔住 我話</a:t>
            </a:r>
            <a:r>
              <a:rPr lang="zh-TW" altLang="en-US" dirty="0" smtClean="0">
                <a:solidFill>
                  <a:schemeClr val="bg1"/>
                </a:solidFill>
              </a:rPr>
              <a:t>嘅</a:t>
            </a:r>
            <a:endParaRPr lang="en-US" altLang="zh-TW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Even Jesus cannot save you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-23362" y="5877272"/>
            <a:ext cx="86998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00050"/>
            <a:r>
              <a:rPr lang="en-US" sz="1600" dirty="0">
                <a:solidFill>
                  <a:srgbClr val="00B050"/>
                </a:solidFill>
              </a:rPr>
              <a:t>Developer send a test order to production (real exchange) could become a major disaster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236561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9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pPr marL="457200" indent="-457200"/>
            <a:r>
              <a:rPr lang="en-US" dirty="0"/>
              <a:t>Machine Learning - Data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272882" y="5621178"/>
            <a:ext cx="25394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hlinkClick r:id="rId2"/>
              </a:rPr>
              <a:t>Google </a:t>
            </a:r>
            <a:r>
              <a:rPr lang="en-US" sz="2000" dirty="0" err="1" smtClean="0">
                <a:hlinkClick r:id="rId2"/>
              </a:rPr>
              <a:t>reCAPTCHA</a:t>
            </a:r>
            <a:endParaRPr lang="en-US" sz="2000" dirty="0"/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395536" y="1700808"/>
            <a:ext cx="8640960" cy="36004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/>
            <a:r>
              <a:rPr lang="en-US" sz="2000" dirty="0" smtClean="0"/>
              <a:t>Where to find </a:t>
            </a:r>
            <a:r>
              <a:rPr lang="en-US" sz="2000" b="1" dirty="0" smtClean="0">
                <a:solidFill>
                  <a:srgbClr val="FF0000"/>
                </a:solidFill>
              </a:rPr>
              <a:t>more</a:t>
            </a:r>
            <a:r>
              <a:rPr lang="en-US" sz="2000" dirty="0" smtClean="0">
                <a:solidFill>
                  <a:srgbClr val="FF0000"/>
                </a:solidFill>
              </a:rPr>
              <a:t> </a:t>
            </a:r>
            <a:r>
              <a:rPr lang="en-US" sz="2000" b="1" dirty="0" smtClean="0">
                <a:solidFill>
                  <a:srgbClr val="0070C0"/>
                </a:solidFill>
              </a:rPr>
              <a:t>labelled dataset</a:t>
            </a:r>
            <a:r>
              <a:rPr lang="en-US" sz="2000" dirty="0" smtClean="0"/>
              <a:t>?</a:t>
            </a:r>
          </a:p>
          <a:p>
            <a:pPr marL="0" indent="0"/>
            <a:endParaRPr lang="en-US" sz="1800" dirty="0"/>
          </a:p>
        </p:txBody>
      </p:sp>
      <p:sp>
        <p:nvSpPr>
          <p:cNvPr id="9" name="TextBox 8"/>
          <p:cNvSpPr txBox="1"/>
          <p:nvPr/>
        </p:nvSpPr>
        <p:spPr>
          <a:xfrm>
            <a:off x="4890789" y="1671191"/>
            <a:ext cx="27775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From </a:t>
            </a:r>
            <a:r>
              <a:rPr lang="en-US" b="1" dirty="0" smtClean="0">
                <a:solidFill>
                  <a:srgbClr val="FF0000"/>
                </a:solidFill>
              </a:rPr>
              <a:t>YOU!</a:t>
            </a:r>
            <a:r>
              <a:rPr lang="en-US" dirty="0" smtClean="0"/>
              <a:t> (freely)</a:t>
            </a:r>
            <a:endParaRPr lang="en-US" dirty="0"/>
          </a:p>
        </p:txBody>
      </p:sp>
      <p:pic>
        <p:nvPicPr>
          <p:cNvPr id="1028" name="Picture 4" descr="How to register for Consumption Vouchers?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66" b="2778"/>
          <a:stretch/>
        </p:blipFill>
        <p:spPr bwMode="auto">
          <a:xfrm>
            <a:off x="418778" y="2496294"/>
            <a:ext cx="4688383" cy="2228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for post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7136" y="2420888"/>
            <a:ext cx="2219200" cy="2884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utoShape 2" descr="Sample of Google reCaptcha text scheme, (taken from [?]) | Download  Scientific Diagram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6311" y="4941167"/>
            <a:ext cx="2990850" cy="1190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42131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90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pPr marL="457200" indent="-457200"/>
            <a:r>
              <a:rPr lang="en-US" dirty="0" smtClean="0"/>
              <a:t>Generative Text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23928" y="1988840"/>
            <a:ext cx="4752528" cy="4104456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lvl="1" indent="0">
              <a:buClrTx/>
              <a:buNone/>
            </a:pPr>
            <a:r>
              <a:rPr lang="en-US" sz="1800" dirty="0" smtClean="0">
                <a:hlinkClick r:id="rId3"/>
              </a:rPr>
              <a:t>Talk to Transformer</a:t>
            </a:r>
            <a:endParaRPr lang="en-US" sz="1800" dirty="0" smtClean="0"/>
          </a:p>
          <a:p>
            <a:pPr marL="0" lvl="1" indent="0">
              <a:buClrTx/>
              <a:buNone/>
            </a:pPr>
            <a:endParaRPr lang="en-US" sz="1800" dirty="0" smtClean="0"/>
          </a:p>
          <a:p>
            <a:pPr marL="0" lvl="1" indent="0">
              <a:buClrTx/>
              <a:buNone/>
            </a:pPr>
            <a:r>
              <a:rPr lang="en-US" sz="1800" dirty="0" smtClean="0">
                <a:hlinkClick r:id="rId4"/>
              </a:rPr>
              <a:t>Chinese Novel Generation</a:t>
            </a:r>
            <a:endParaRPr lang="en-US" sz="1800" dirty="0" smtClean="0"/>
          </a:p>
          <a:p>
            <a:pPr marL="0" lvl="1" indent="0">
              <a:buClrTx/>
              <a:buNone/>
            </a:pPr>
            <a:endParaRPr lang="en-US" sz="1800" dirty="0"/>
          </a:p>
          <a:p>
            <a:pPr marL="0" lvl="1" indent="0">
              <a:buClrTx/>
              <a:buNone/>
            </a:pPr>
            <a:r>
              <a:rPr lang="en-US" sz="1800" dirty="0" smtClean="0">
                <a:hlinkClick r:id="rId5"/>
              </a:rPr>
              <a:t>GPT-2 Language Model</a:t>
            </a:r>
            <a:endParaRPr lang="en-US" sz="1800" dirty="0" smtClean="0"/>
          </a:p>
          <a:p>
            <a:pPr marL="0" lvl="1" indent="0">
              <a:buClrTx/>
              <a:buNone/>
            </a:pPr>
            <a:r>
              <a:rPr lang="en-US" sz="1600" dirty="0" smtClean="0"/>
              <a:t>Trained to </a:t>
            </a:r>
            <a:r>
              <a:rPr lang="en-US" sz="1600" dirty="0"/>
              <a:t>predict the next word in </a:t>
            </a:r>
            <a:r>
              <a:rPr lang="en-US" sz="1600" b="1" dirty="0">
                <a:solidFill>
                  <a:srgbClr val="0070C0"/>
                </a:solidFill>
              </a:rPr>
              <a:t>40GB</a:t>
            </a:r>
            <a:r>
              <a:rPr lang="en-US" sz="1600" dirty="0"/>
              <a:t> of Internet </a:t>
            </a:r>
            <a:r>
              <a:rPr lang="en-US" sz="1600" dirty="0" smtClean="0"/>
              <a:t>text. It is </a:t>
            </a:r>
            <a:r>
              <a:rPr lang="en-US" sz="1600" dirty="0"/>
              <a:t>a large transformer-based language model with </a:t>
            </a:r>
            <a:r>
              <a:rPr lang="en-US" sz="1600" b="1" dirty="0">
                <a:solidFill>
                  <a:srgbClr val="0070C0"/>
                </a:solidFill>
              </a:rPr>
              <a:t>1.5 billion parameters</a:t>
            </a:r>
            <a:r>
              <a:rPr lang="en-US" sz="1600" dirty="0"/>
              <a:t>, trained on a dataset of </a:t>
            </a:r>
            <a:r>
              <a:rPr lang="en-US" sz="1600" b="1" dirty="0">
                <a:solidFill>
                  <a:srgbClr val="0070C0"/>
                </a:solidFill>
              </a:rPr>
              <a:t>8 million web pages</a:t>
            </a:r>
            <a:r>
              <a:rPr lang="en-US" sz="1600" dirty="0"/>
              <a:t>.</a:t>
            </a:r>
          </a:p>
          <a:p>
            <a:pPr marL="0" lvl="1" indent="0">
              <a:buClrTx/>
              <a:buNone/>
            </a:pPr>
            <a:endParaRPr lang="en-US" sz="1800" dirty="0"/>
          </a:p>
          <a:p>
            <a:pPr marL="0" lvl="1" indent="0">
              <a:buClrTx/>
              <a:buNone/>
            </a:pPr>
            <a:r>
              <a:rPr lang="en-US" sz="1800" dirty="0" smtClean="0">
                <a:hlinkClick r:id="rId6"/>
              </a:rPr>
              <a:t>GPT-3</a:t>
            </a:r>
            <a:r>
              <a:rPr lang="en-US" sz="1800" dirty="0" smtClean="0"/>
              <a:t> </a:t>
            </a:r>
          </a:p>
          <a:p>
            <a:pPr marL="0" lvl="1" indent="0">
              <a:buClrTx/>
              <a:buNone/>
            </a:pPr>
            <a:r>
              <a:rPr lang="en-US" sz="1600" b="1" dirty="0" smtClean="0">
                <a:solidFill>
                  <a:srgbClr val="0070C0"/>
                </a:solidFill>
              </a:rPr>
              <a:t>175 </a:t>
            </a:r>
            <a:r>
              <a:rPr lang="en-US" sz="1600" b="1" dirty="0">
                <a:solidFill>
                  <a:srgbClr val="0070C0"/>
                </a:solidFill>
              </a:rPr>
              <a:t>billion </a:t>
            </a:r>
            <a:r>
              <a:rPr lang="en-US" sz="1600" b="1" dirty="0" smtClean="0">
                <a:solidFill>
                  <a:srgbClr val="0070C0"/>
                </a:solidFill>
              </a:rPr>
              <a:t>parameters</a:t>
            </a:r>
          </a:p>
          <a:p>
            <a:pPr marL="0" lvl="1" indent="0">
              <a:buClrTx/>
              <a:buNone/>
            </a:pPr>
            <a:r>
              <a:rPr lang="en-US" sz="1600" b="1" dirty="0"/>
              <a:t>Demo</a:t>
            </a:r>
            <a:r>
              <a:rPr lang="en-US" sz="1600" b="1" dirty="0">
                <a:solidFill>
                  <a:srgbClr val="0070C0"/>
                </a:solidFill>
              </a:rPr>
              <a:t>: </a:t>
            </a:r>
            <a:r>
              <a:rPr lang="en-US" sz="1600" dirty="0">
                <a:hlinkClick r:id="rId7"/>
              </a:rPr>
              <a:t>GPT-3-powered business idea generator</a:t>
            </a:r>
            <a:endParaRPr lang="en-US" sz="1600" dirty="0"/>
          </a:p>
          <a:p>
            <a:pPr marL="0" lvl="1" indent="0">
              <a:buClrTx/>
              <a:buNone/>
            </a:pPr>
            <a:endParaRPr lang="en-US" sz="1600" dirty="0"/>
          </a:p>
        </p:txBody>
      </p:sp>
      <p:pic>
        <p:nvPicPr>
          <p:cNvPr id="2050" name="Picture 2" descr="transformer的圖片搜尋結果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81" r="11276"/>
          <a:stretch/>
        </p:blipFill>
        <p:spPr bwMode="auto">
          <a:xfrm>
            <a:off x="683568" y="1916832"/>
            <a:ext cx="2977116" cy="404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4354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91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pPr marL="457200" indent="-457200"/>
            <a:r>
              <a:rPr lang="en-US" dirty="0"/>
              <a:t>GANs (Generative Adversarial </a:t>
            </a:r>
            <a:r>
              <a:rPr lang="en-US" dirty="0" smtClean="0"/>
              <a:t>Networks)</a:t>
            </a:r>
            <a:endParaRPr lang="en-US" dirty="0"/>
          </a:p>
        </p:txBody>
      </p:sp>
      <p:sp>
        <p:nvSpPr>
          <p:cNvPr id="7" name="Content Placeholder 1">
            <a:hlinkClick r:id="rId3"/>
          </p:cNvPr>
          <p:cNvSpPr txBox="1">
            <a:spLocks/>
          </p:cNvSpPr>
          <p:nvPr/>
        </p:nvSpPr>
        <p:spPr>
          <a:xfrm>
            <a:off x="1763688" y="5229200"/>
            <a:ext cx="5400600" cy="864096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lvl="1" indent="0">
              <a:buClrTx/>
              <a:buNone/>
            </a:pPr>
            <a:r>
              <a:rPr lang="en-US" sz="1800" dirty="0" err="1" smtClean="0"/>
              <a:t>StyleGAN</a:t>
            </a:r>
            <a:r>
              <a:rPr lang="en-US" sz="1800" dirty="0" smtClean="0"/>
              <a:t>: </a:t>
            </a:r>
            <a:r>
              <a:rPr lang="en-US" sz="1800" dirty="0" smtClean="0">
                <a:hlinkClick r:id="rId4"/>
              </a:rPr>
              <a:t>Which face is real ??</a:t>
            </a:r>
            <a:endParaRPr lang="en-US" sz="1800" dirty="0" smtClean="0"/>
          </a:p>
          <a:p>
            <a:pPr marL="0" lvl="1" indent="0">
              <a:buClrTx/>
              <a:buNone/>
            </a:pPr>
            <a:r>
              <a:rPr lang="en-US" sz="1600" dirty="0" smtClean="0">
                <a:hlinkClick r:id="rId5"/>
              </a:rPr>
              <a:t>AI Creates Fashion Model with Custom Outfits and Poses </a:t>
            </a:r>
            <a:endParaRPr lang="en-US" sz="1600" dirty="0" smtClean="0"/>
          </a:p>
          <a:p>
            <a:pPr marL="0" lvl="1" indent="0">
              <a:buClrTx/>
              <a:buNone/>
            </a:pPr>
            <a:r>
              <a:rPr lang="en-US" sz="1600" dirty="0" smtClean="0">
                <a:hlinkClick r:id="rId3"/>
              </a:rPr>
              <a:t>Other GANs Applications</a:t>
            </a:r>
            <a:endParaRPr lang="en-US" sz="1400" dirty="0"/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844824"/>
            <a:ext cx="6347879" cy="31683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19729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92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pPr marL="457200" indent="-457200"/>
            <a:r>
              <a:rPr lang="en-US" dirty="0"/>
              <a:t>GANs (Generative Adversarial </a:t>
            </a:r>
            <a:r>
              <a:rPr lang="en-US" dirty="0" smtClean="0"/>
              <a:t>Networks)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2267744" y="5551301"/>
            <a:ext cx="3888432" cy="522058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lvl="1" indent="0">
              <a:buClrTx/>
              <a:buNone/>
            </a:pPr>
            <a:r>
              <a:rPr lang="en-US" sz="1800" dirty="0" smtClean="0">
                <a:hlinkClick r:id="rId3"/>
              </a:rPr>
              <a:t>Infernal Affairs 2020 GANs version</a:t>
            </a:r>
            <a:endParaRPr lang="en-US" sz="1800" dirty="0" smtClean="0"/>
          </a:p>
          <a:p>
            <a:pPr marL="0" lvl="1" indent="0">
              <a:buClrTx/>
              <a:buNone/>
            </a:pPr>
            <a:r>
              <a:rPr lang="en-US" sz="1800" b="1" dirty="0" smtClean="0"/>
              <a:t>Actors</a:t>
            </a:r>
            <a:r>
              <a:rPr lang="en-US" sz="1800" dirty="0" smtClean="0"/>
              <a:t>: Andy Lau &amp; Tony Leung ??</a:t>
            </a:r>
            <a:endParaRPr lang="en-US" sz="1600" dirty="0"/>
          </a:p>
        </p:txBody>
      </p:sp>
      <p:pic>
        <p:nvPicPr>
          <p:cNvPr id="1026" name="Picture 2" descr="Amazon.com: INFERNAL AFFAIRS (BLU-RAY): Movies &amp; TV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941"/>
          <a:stretch/>
        </p:blipFill>
        <p:spPr bwMode="auto">
          <a:xfrm>
            <a:off x="2483768" y="1946523"/>
            <a:ext cx="3257550" cy="3498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Explosion 1 3"/>
          <p:cNvSpPr/>
          <p:nvPr/>
        </p:nvSpPr>
        <p:spPr bwMode="auto">
          <a:xfrm>
            <a:off x="6300192" y="2842642"/>
            <a:ext cx="1872208" cy="2098526"/>
          </a:xfrm>
          <a:prstGeom prst="irregularSeal1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rPr>
              <a:t>Deep Fake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4570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93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pPr marL="457200" indent="-457200"/>
            <a:r>
              <a:rPr lang="en-US" dirty="0"/>
              <a:t>GANs (Generative Adversarial </a:t>
            </a:r>
            <a:r>
              <a:rPr lang="en-US" dirty="0" smtClean="0"/>
              <a:t>Networks)</a:t>
            </a:r>
            <a:endParaRPr lang="en-US" dirty="0"/>
          </a:p>
        </p:txBody>
      </p:sp>
      <p:sp>
        <p:nvSpPr>
          <p:cNvPr id="2" name="AutoShape 8" descr="Three columns are labeled 'Generated Data', 'Discriminator', and&#10;          Real Data'. Under 'Generated Data' a blue rectangle contains&#10;          a squiggle and a circle. The rectangle is the&#10;          generator's first, bad attempt&#10;          to draw a dollar bill. Under 'Real Data' there's a picture of a real&#10;          ten dollar bill. Under 'Discriminator' are the words 'FAKE' and&#10;          'REAL'. An arrow points from the word 'FAKE' to the picture under&#10;          'Generated Data'. Another arrow points from the word 'REAL' to the&#10;          picture under 'Real Data'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10" descr="Three columns are labeled 'Generated Data', 'Discriminator', and&#10;          Real Data'. Under 'Generated Data' a blue rectangle contains&#10;          a squiggle and a circle. The rectangle is the&#10;          generator's first, bad attempt&#10;          to draw a dollar bill. Under 'Real Data' there's a picture of a real&#10;          ten dollar bill. Under 'Discriminator' are the words 'FAKE' and&#10;          'REAL'. An arrow points from the word 'FAKE' to the picture under&#10;          'Generated Data'. Another arrow points from the word 'REAL' to the&#10;          picture under 'Real Data'.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3" descr="A diagram of a generative adversarial network. At the center of the&#10;          diagram is a box labeled 'discriminator'. Two branches feed into this&#10;          box from the left.  The top branch starts at the upper left of the&#10;          diagram with a cylinder labeled 'real world images'. An arrow leads&#10;          from this cylinder to a box labeled 'Sample'. An arrow from the box&#10;          labeled 'Sample' feeds into the 'Discriminator' box. The bottom branch&#10;          feeds into the 'Discriminator' box starting with a box labeled 'Random&#10;          Input'. An arrow leads from the 'Random Input' box to a box labeled&#10;          'Generator'. An arrow leads from the 'Generator' box to a second&#10;          'Sample' box. An arrow leads from the 'Sample' box to the&#10;          'Discriminator box. On the right side of the Discriminator box, an&#10;          arrow leads to a box containing a green circle and a red circle. The&#10;          word 'Real' appears in green text above the box and the word 'False'&#10;          appears in red below the box. Two arrows lead from this box to two&#10;          boxes on the right side of the diagram. One arrow leads to a box&#10;          labeled 'Discriminator loss'. The other arrow leads to a box labeled&#10;          'Generator loss'.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573535"/>
            <a:ext cx="7886700" cy="1495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357" y="2924944"/>
            <a:ext cx="7839075" cy="1047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682" y="3861048"/>
            <a:ext cx="7905750" cy="1133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4581128"/>
            <a:ext cx="2817051" cy="18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94614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94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/>
              <a:t>Detect fake </a:t>
            </a:r>
            <a:r>
              <a:rPr lang="en-US" dirty="0" smtClean="0"/>
              <a:t>content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6264696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sz="1800" dirty="0" smtClean="0">
                <a:hlinkClick r:id="rId3"/>
              </a:rPr>
              <a:t>Evidence-based journalism</a:t>
            </a:r>
            <a:endParaRPr lang="en-US" sz="1800" dirty="0" smtClean="0"/>
          </a:p>
          <a:p>
            <a:pPr>
              <a:buFont typeface="Arial" panose="020B0604020202020204" pitchFamily="34" charset="0"/>
              <a:buChar char="•"/>
            </a:pPr>
            <a:endParaRPr lang="en-US" sz="18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 smtClean="0">
                <a:hlinkClick r:id="rId4"/>
              </a:rPr>
              <a:t>Facebook/Twitter become newspaper</a:t>
            </a:r>
            <a:endParaRPr lang="en-US" sz="1800" dirty="0" smtClean="0"/>
          </a:p>
          <a:p>
            <a:endParaRPr lang="en-US" sz="2000" dirty="0" smtClean="0"/>
          </a:p>
          <a:p>
            <a:pPr marL="800100" lvl="2" indent="0">
              <a:buNone/>
            </a:pPr>
            <a:endParaRPr lang="en-US" sz="1600" b="1" dirty="0" smtClean="0">
              <a:solidFill>
                <a:srgbClr val="0070C0"/>
              </a:solidFill>
            </a:endParaRPr>
          </a:p>
          <a:p>
            <a:pPr marL="800100" lvl="2" indent="0">
              <a:buNone/>
            </a:pPr>
            <a:endParaRPr lang="en-US" sz="1600" b="1" dirty="0">
              <a:solidFill>
                <a:srgbClr val="0070C0"/>
              </a:solidFill>
            </a:endParaRPr>
          </a:p>
          <a:p>
            <a:pPr marL="800100" lvl="2" indent="0">
              <a:buNone/>
            </a:pPr>
            <a:r>
              <a:rPr lang="en-US" sz="1600" b="1" dirty="0" smtClean="0">
                <a:solidFill>
                  <a:srgbClr val="0070C0"/>
                </a:solidFill>
              </a:rPr>
              <a:t>Personal experience during travel</a:t>
            </a:r>
            <a:r>
              <a:rPr lang="en-US" sz="1600" dirty="0" smtClean="0"/>
              <a:t>: </a:t>
            </a:r>
            <a:r>
              <a:rPr lang="en-US" sz="1600" dirty="0"/>
              <a:t>c</a:t>
            </a:r>
            <a:r>
              <a:rPr lang="en-US" sz="1600" dirty="0" smtClean="0"/>
              <a:t>asual information/images and jokes create </a:t>
            </a:r>
            <a:r>
              <a:rPr lang="en-US" sz="1600" dirty="0"/>
              <a:t>false impression or incorrect </a:t>
            </a:r>
            <a:r>
              <a:rPr lang="en-US" sz="1600" dirty="0" smtClean="0"/>
              <a:t>association. </a:t>
            </a:r>
          </a:p>
          <a:p>
            <a:r>
              <a:rPr lang="en-US" sz="2000" dirty="0"/>
              <a:t>	</a:t>
            </a:r>
          </a:p>
        </p:txBody>
      </p:sp>
      <p:sp>
        <p:nvSpPr>
          <p:cNvPr id="2" name="Smiley Face 1"/>
          <p:cNvSpPr/>
          <p:nvPr/>
        </p:nvSpPr>
        <p:spPr bwMode="auto">
          <a:xfrm>
            <a:off x="384920" y="3717032"/>
            <a:ext cx="730696" cy="720080"/>
          </a:xfrm>
          <a:prstGeom prst="smileyFac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7784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owerPoint Template-CBF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 Theme">
      <a:majorFont>
        <a:latin typeface="Verdana"/>
        <a:ea typeface="ＭＳ Ｐゴシック"/>
        <a:cs typeface="ＭＳ Ｐゴシック"/>
      </a:majorFont>
      <a:minorFont>
        <a:latin typeface="Verdana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PowerPoint Template-CBF</Template>
  <TotalTime>17607</TotalTime>
  <Words>4489</Words>
  <Application>Microsoft Office PowerPoint</Application>
  <PresentationFormat>On-screen Show (4:3)</PresentationFormat>
  <Paragraphs>937</Paragraphs>
  <Slides>94</Slides>
  <Notes>21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94</vt:i4>
      </vt:variant>
    </vt:vector>
  </HeadingPairs>
  <TitlesOfParts>
    <vt:vector size="95" baseType="lpstr">
      <vt:lpstr>PowerPoint Template-CBF</vt:lpstr>
      <vt:lpstr>RegTech</vt:lpstr>
      <vt:lpstr>My Background</vt:lpstr>
      <vt:lpstr>My Work</vt:lpstr>
      <vt:lpstr>Course Overview</vt:lpstr>
      <vt:lpstr>PowerPoint Presentation</vt:lpstr>
      <vt:lpstr>Machine Learning - Data</vt:lpstr>
      <vt:lpstr>Machine Learning - Data</vt:lpstr>
      <vt:lpstr>Machine Learning - Data</vt:lpstr>
      <vt:lpstr>Machine Learning - Data</vt:lpstr>
      <vt:lpstr>Machine Learning - Data</vt:lpstr>
      <vt:lpstr>Machine Learning - GPU</vt:lpstr>
      <vt:lpstr>Machine Learning - GPU</vt:lpstr>
      <vt:lpstr>Demo – Short Term Stock Price Prediction</vt:lpstr>
      <vt:lpstr>1. Raw Data – Historical Tick Data</vt:lpstr>
      <vt:lpstr>1. Raw Data – Historical Tick Data</vt:lpstr>
      <vt:lpstr>1. Raw Data – Historical Tick Data</vt:lpstr>
      <vt:lpstr>1. Raw Data – Historical Tick Data</vt:lpstr>
      <vt:lpstr>2. Pre-processed Data – Order Book</vt:lpstr>
      <vt:lpstr>2. Pre-processed Data – Order Book</vt:lpstr>
      <vt:lpstr>3. Feature Engineering</vt:lpstr>
      <vt:lpstr>3. Data Feature - Order Book Imbalance</vt:lpstr>
      <vt:lpstr>3. Data Feature - Order Book Imbalance</vt:lpstr>
      <vt:lpstr>3. Data Feature - Order Book Imbalance</vt:lpstr>
      <vt:lpstr>3. Data Feature - Money flow</vt:lpstr>
      <vt:lpstr>3. Data Feature - Money flow</vt:lpstr>
      <vt:lpstr>4. Labelled Dataset</vt:lpstr>
      <vt:lpstr>4. Labelled Dataset</vt:lpstr>
      <vt:lpstr>4. Labelled Dataset</vt:lpstr>
      <vt:lpstr>5. EDA (Exploratory Data Analysis)</vt:lpstr>
      <vt:lpstr>6. Machine Learning Dataset</vt:lpstr>
      <vt:lpstr>6. Machine Learning Dataset</vt:lpstr>
      <vt:lpstr>6. Machine Learning Algorithm – Decision Tree</vt:lpstr>
      <vt:lpstr>PowerPoint Presentation</vt:lpstr>
      <vt:lpstr>7. Performance - Evaluation</vt:lpstr>
      <vt:lpstr>7. Performance - Evaluation</vt:lpstr>
      <vt:lpstr>7. Performance - Evaluation</vt:lpstr>
      <vt:lpstr>7. Performance - Evaluation</vt:lpstr>
      <vt:lpstr>7. Performance - Accuracy</vt:lpstr>
      <vt:lpstr>7. Performance - Accuracy</vt:lpstr>
      <vt:lpstr>8. Trained Model Usage</vt:lpstr>
      <vt:lpstr>8. Trained Model Usage</vt:lpstr>
      <vt:lpstr>Support Vector Machine (SVM) </vt:lpstr>
      <vt:lpstr>Support Vector Machine (SVM) </vt:lpstr>
      <vt:lpstr>Model Interpretability</vt:lpstr>
      <vt:lpstr>Conclusions and Takeaways</vt:lpstr>
      <vt:lpstr>Sentiment Analysis</vt:lpstr>
      <vt:lpstr>Sentiment Analysis</vt:lpstr>
      <vt:lpstr>PowerPoint Presentation</vt:lpstr>
      <vt:lpstr>Natural Language Processing (NLP)</vt:lpstr>
      <vt:lpstr>Word2Vec</vt:lpstr>
      <vt:lpstr>Word2Vec – Definition</vt:lpstr>
      <vt:lpstr>Word2Vec – Definition</vt:lpstr>
      <vt:lpstr>Word2Vec – Similarity </vt:lpstr>
      <vt:lpstr>Word2Vec – Dissimilarity</vt:lpstr>
      <vt:lpstr>Word2Vec – Addition and Subtraction</vt:lpstr>
      <vt:lpstr>Word2Vec – Corpus comparison</vt:lpstr>
      <vt:lpstr>Word2Vec – Chinese Language</vt:lpstr>
      <vt:lpstr>Demo: Image Classification</vt:lpstr>
      <vt:lpstr>Demo: Image Classification</vt:lpstr>
      <vt:lpstr>Deep Learning - Neural Networks</vt:lpstr>
      <vt:lpstr>Demo: Image Classification</vt:lpstr>
      <vt:lpstr>Deep Learning – CNN</vt:lpstr>
      <vt:lpstr>CNN Use Cases - Satellite image</vt:lpstr>
      <vt:lpstr>Use Cases – Face Recognition</vt:lpstr>
      <vt:lpstr>Use Cases – Face Recognition</vt:lpstr>
      <vt:lpstr>Use Cases – Face Recognition</vt:lpstr>
      <vt:lpstr>Use Cases – People Recognition</vt:lpstr>
      <vt:lpstr>Discussions – Privacy Concern</vt:lpstr>
      <vt:lpstr>Before AlphaGo</vt:lpstr>
      <vt:lpstr>Before AlphaGo</vt:lpstr>
      <vt:lpstr>Before AlphaGo</vt:lpstr>
      <vt:lpstr>AlphaGo</vt:lpstr>
      <vt:lpstr>AlphaGo</vt:lpstr>
      <vt:lpstr>Reinforcement Learning</vt:lpstr>
      <vt:lpstr>Reinforcement Learning</vt:lpstr>
      <vt:lpstr>Deep Reinforcement Learning</vt:lpstr>
      <vt:lpstr>Deep Reinforcement Learning</vt:lpstr>
      <vt:lpstr>Deep Reinforcement Learning</vt:lpstr>
      <vt:lpstr>Deep Reinforcement Learning on Trading</vt:lpstr>
      <vt:lpstr>Deep Reinforcement Learning on Trading</vt:lpstr>
      <vt:lpstr>Deep Reinforcement Learning on Trading</vt:lpstr>
      <vt:lpstr>Deep Reinforcement Learning on Trading</vt:lpstr>
      <vt:lpstr>Exchange and Rules – Price Range  </vt:lpstr>
      <vt:lpstr>Exchange and Rules - Volatility  </vt:lpstr>
      <vt:lpstr>Error &amp; Risk Control</vt:lpstr>
      <vt:lpstr>Error &amp; Risk Control</vt:lpstr>
      <vt:lpstr>Error &amp; Risk Control</vt:lpstr>
      <vt:lpstr>Error &amp; Risk Control</vt:lpstr>
      <vt:lpstr>Error &amp; Risk Control</vt:lpstr>
      <vt:lpstr>Generative Text</vt:lpstr>
      <vt:lpstr>GANs (Generative Adversarial Networks)</vt:lpstr>
      <vt:lpstr>GANs (Generative Adversarial Networks)</vt:lpstr>
      <vt:lpstr>GANs (Generative Adversarial Networks)</vt:lpstr>
      <vt:lpstr>Detect fake content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Big Data, A.I. and Investing</dc:title>
  <dc:creator>Liu Wai Keung</dc:creator>
  <cp:lastModifiedBy>Liu Wai Keung</cp:lastModifiedBy>
  <cp:revision>185</cp:revision>
  <cp:lastPrinted>2013-10-02T07:30:28Z</cp:lastPrinted>
  <dcterms:created xsi:type="dcterms:W3CDTF">2018-01-14T13:40:03Z</dcterms:created>
  <dcterms:modified xsi:type="dcterms:W3CDTF">2022-05-18T22:56:41Z</dcterms:modified>
</cp:coreProperties>
</file>